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5"/>
  </p:sldMasterIdLst>
  <p:notesMasterIdLst>
    <p:notesMasterId r:id="rId19"/>
  </p:notesMasterIdLst>
  <p:handoutMasterIdLst>
    <p:handoutMasterId r:id="rId20"/>
  </p:handoutMasterIdLst>
  <p:sldIdLst>
    <p:sldId id="303" r:id="rId6"/>
    <p:sldId id="281" r:id="rId7"/>
    <p:sldId id="258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4" r:id="rId16"/>
    <p:sldId id="315" r:id="rId17"/>
    <p:sldId id="262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BG Flame" panose="02000504040000020004" pitchFamily="2" charset="0"/>
      <p:regular r:id="rId25"/>
      <p:bold r:id="rId26"/>
      <p:italic r:id="rId27"/>
      <p:boldItalic r:id="rId28"/>
    </p:embeddedFont>
    <p:embeddedFont>
      <p:font typeface="MS PGothic" panose="020B0600070205080204" pitchFamily="34" charset="-128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3" pos="2857" userDrawn="1">
          <p15:clr>
            <a:srgbClr val="A4A3A4"/>
          </p15:clr>
        </p15:guide>
        <p15:guide id="4" orient="horz" pos="1983" userDrawn="1">
          <p15:clr>
            <a:srgbClr val="A4A3A4"/>
          </p15:clr>
        </p15:guide>
        <p15:guide id="5" orient="horz" pos="132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99"/>
    <a:srgbClr val="800080"/>
    <a:srgbClr val="00CC00"/>
    <a:srgbClr val="0033CC"/>
    <a:srgbClr val="0066FF"/>
    <a:srgbClr val="FFCCFF"/>
    <a:srgbClr val="CCFFFF"/>
    <a:srgbClr val="FFFFCC"/>
    <a:srgbClr val="82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8870" autoAdjust="0"/>
  </p:normalViewPr>
  <p:slideViewPr>
    <p:cSldViewPr snapToGrid="0" showGuides="1">
      <p:cViewPr>
        <p:scale>
          <a:sx n="100" d="100"/>
          <a:sy n="100" d="100"/>
        </p:scale>
        <p:origin x="-48" y="-204"/>
      </p:cViewPr>
      <p:guideLst>
        <p:guide orient="horz" pos="1620"/>
        <p:guide orient="horz" pos="1983"/>
        <p:guide orient="horz" pos="1325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6" d="100"/>
          <a:sy n="56" d="100"/>
        </p:scale>
        <p:origin x="-25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VFIPFFIL102\dawsonn7\My%20Documents\ToT\Retainer%20ToT%20Modelin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FIPFFIL102\dawsonn7\My%20Documents\ToT\Retainer%20ToT%20Modelin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FIPFFIL102\dawsonn7\My%20Documents\ToT\Retainer%20ToT%20Model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311535042802488E-2"/>
          <c:y val="1.7762839860910713E-2"/>
          <c:w val="0.93888888888889122"/>
          <c:h val="0.89814814814814936"/>
        </c:manualLayout>
      </c:layout>
      <c:areaChart>
        <c:grouping val="stacked"/>
        <c:varyColors val="0"/>
        <c:ser>
          <c:idx val="0"/>
          <c:order val="0"/>
          <c:val>
            <c:numRef>
              <c:f>Sheet3!$B$2:$G$2</c:f>
              <c:numCache>
                <c:formatCode>"£"#,##0</c:formatCode>
                <c:ptCount val="6"/>
                <c:pt idx="0">
                  <c:v>5676687</c:v>
                </c:pt>
                <c:pt idx="1">
                  <c:v>5676687</c:v>
                </c:pt>
                <c:pt idx="2">
                  <c:v>5960521.3500000006</c:v>
                </c:pt>
                <c:pt idx="3">
                  <c:v>6258547.4175000014</c:v>
                </c:pt>
                <c:pt idx="4">
                  <c:v>6571474.7883750238</c:v>
                </c:pt>
                <c:pt idx="5">
                  <c:v>6900048.5277937492</c:v>
                </c:pt>
              </c:numCache>
            </c:numRef>
          </c:val>
        </c:ser>
        <c:ser>
          <c:idx val="1"/>
          <c:order val="1"/>
          <c:tx>
            <c:v>Series 2</c:v>
          </c:tx>
          <c:val>
            <c:numRef>
              <c:f>Sheet3!$B$7:$G$7</c:f>
              <c:numCache>
                <c:formatCode>"£"#,##0</c:formatCode>
                <c:ptCount val="6"/>
                <c:pt idx="0">
                  <c:v>397368.08999999991</c:v>
                </c:pt>
                <c:pt idx="1">
                  <c:v>397368.08999999991</c:v>
                </c:pt>
                <c:pt idx="2">
                  <c:v>603148.33874999918</c:v>
                </c:pt>
                <c:pt idx="3">
                  <c:v>878822.45118750271</c:v>
                </c:pt>
                <c:pt idx="4">
                  <c:v>1168280.2692468748</c:v>
                </c:pt>
                <c:pt idx="5">
                  <c:v>1472210.9782092166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861440"/>
        <c:axId val="140862976"/>
      </c:areaChart>
      <c:catAx>
        <c:axId val="140861440"/>
        <c:scaling>
          <c:orientation val="minMax"/>
        </c:scaling>
        <c:delete val="1"/>
        <c:axPos val="b"/>
        <c:majorTickMark val="out"/>
        <c:minorTickMark val="none"/>
        <c:tickLblPos val="none"/>
        <c:crossAx val="140862976"/>
        <c:crosses val="autoZero"/>
        <c:auto val="1"/>
        <c:lblAlgn val="ctr"/>
        <c:lblOffset val="100"/>
        <c:noMultiLvlLbl val="0"/>
      </c:catAx>
      <c:valAx>
        <c:axId val="140862976"/>
        <c:scaling>
          <c:orientation val="minMax"/>
          <c:min val="5000000"/>
        </c:scaling>
        <c:delete val="1"/>
        <c:axPos val="l"/>
        <c:numFmt formatCode="&quot;£&quot;#,##0" sourceLinked="1"/>
        <c:majorTickMark val="out"/>
        <c:minorTickMark val="none"/>
        <c:tickLblPos val="none"/>
        <c:crossAx val="140861440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/>
      <c:pieChart>
        <c:varyColors val="1"/>
        <c:ser>
          <c:idx val="0"/>
          <c:order val="0"/>
          <c:val>
            <c:numRef>
              <c:f>Sheet1!$C$4:$C$5</c:f>
              <c:numCache>
                <c:formatCode>General</c:formatCode>
                <c:ptCount val="2"/>
                <c:pt idx="0">
                  <c:v>100</c:v>
                </c:pt>
                <c:pt idx="1">
                  <c:v>21.6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val>
            <c:numRef>
              <c:f>Sheet1!$C$25:$C$27</c:f>
              <c:numCache>
                <c:formatCode>General</c:formatCode>
                <c:ptCount val="3"/>
                <c:pt idx="0">
                  <c:v>100</c:v>
                </c:pt>
                <c:pt idx="1">
                  <c:v>14</c:v>
                </c:pt>
                <c:pt idx="2">
                  <c:v>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image" Target="../media/image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C1231F-B6A9-45EA-B4E4-884F898B206C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0A1A6F8-048A-460C-84EB-279937A4B8CA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Understand business</a:t>
          </a:r>
        </a:p>
        <a:p>
          <a:r>
            <a:rPr lang="en-GB" dirty="0" smtClean="0">
              <a:solidFill>
                <a:schemeClr val="bg1"/>
              </a:solidFill>
            </a:rPr>
            <a:t>Financially stable</a:t>
          </a:r>
        </a:p>
        <a:p>
          <a:r>
            <a:rPr lang="en-GB" dirty="0" smtClean="0">
              <a:solidFill>
                <a:schemeClr val="bg1"/>
              </a:solidFill>
            </a:rPr>
            <a:t>Good support network</a:t>
          </a:r>
        </a:p>
        <a:p>
          <a:endParaRPr lang="en-GB" dirty="0">
            <a:solidFill>
              <a:schemeClr val="bg1"/>
            </a:solidFill>
          </a:endParaRPr>
        </a:p>
      </dgm:t>
    </dgm:pt>
    <dgm:pt modelId="{DE8BE536-E912-447E-88E3-49E7FD1A5DA5}" type="parTrans" cxnId="{F5EEF8C0-AF1E-45EB-B155-86B5C3986404}">
      <dgm:prSet/>
      <dgm:spPr/>
      <dgm:t>
        <a:bodyPr/>
        <a:lstStyle/>
        <a:p>
          <a:endParaRPr lang="en-GB"/>
        </a:p>
      </dgm:t>
    </dgm:pt>
    <dgm:pt modelId="{AF6889BA-EA90-4C93-A531-803BA92054F6}" type="sibTrans" cxnId="{F5EEF8C0-AF1E-45EB-B155-86B5C3986404}">
      <dgm:prSet/>
      <dgm:spPr/>
      <dgm:t>
        <a:bodyPr/>
        <a:lstStyle/>
        <a:p>
          <a:endParaRPr lang="en-GB"/>
        </a:p>
      </dgm:t>
    </dgm:pt>
    <dgm:pt modelId="{0A3B3470-3064-46A9-B784-62177B3BFACF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Not financially hungry</a:t>
          </a:r>
        </a:p>
        <a:p>
          <a:r>
            <a:rPr lang="en-GB" dirty="0" smtClean="0">
              <a:solidFill>
                <a:schemeClr val="bg1"/>
              </a:solidFill>
            </a:rPr>
            <a:t>Been there/know better</a:t>
          </a:r>
        </a:p>
        <a:p>
          <a:r>
            <a:rPr lang="en-GB" dirty="0" smtClean="0">
              <a:solidFill>
                <a:schemeClr val="bg1"/>
              </a:solidFill>
            </a:rPr>
            <a:t>Don’t always adhere to proposition</a:t>
          </a:r>
        </a:p>
        <a:p>
          <a:r>
            <a:rPr lang="en-GB" dirty="0" smtClean="0">
              <a:solidFill>
                <a:schemeClr val="bg1"/>
              </a:solidFill>
            </a:rPr>
            <a:t>Ageing network – succession planning</a:t>
          </a:r>
          <a:endParaRPr lang="en-GB" dirty="0">
            <a:solidFill>
              <a:schemeClr val="bg1"/>
            </a:solidFill>
          </a:endParaRPr>
        </a:p>
      </dgm:t>
    </dgm:pt>
    <dgm:pt modelId="{6EBA1C13-DDE6-4C52-B035-D8865077C4C0}" type="parTrans" cxnId="{49C9240F-7D59-4F64-B721-4A9D7037E725}">
      <dgm:prSet/>
      <dgm:spPr/>
      <dgm:t>
        <a:bodyPr/>
        <a:lstStyle/>
        <a:p>
          <a:endParaRPr lang="en-GB"/>
        </a:p>
      </dgm:t>
    </dgm:pt>
    <dgm:pt modelId="{E5B9719D-25C7-407F-852E-3BA90CF8F4C1}" type="sibTrans" cxnId="{49C9240F-7D59-4F64-B721-4A9D7037E725}">
      <dgm:prSet/>
      <dgm:spPr/>
      <dgm:t>
        <a:bodyPr/>
        <a:lstStyle/>
        <a:p>
          <a:endParaRPr lang="en-GB"/>
        </a:p>
      </dgm:t>
    </dgm:pt>
    <dgm:pt modelId="{24B20D5B-0DDE-4417-82AB-AFF3AC795E53}" type="pres">
      <dgm:prSet presAssocID="{97C1231F-B6A9-45EA-B4E4-884F898B206C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7B955E3-888F-4F82-BBC9-551BA7530DEA}" type="pres">
      <dgm:prSet presAssocID="{97C1231F-B6A9-45EA-B4E4-884F898B206C}" presName="Background" presStyleLbl="bgImgPlace1" presStyleIdx="0" presStyleCn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</dgm:pt>
    <dgm:pt modelId="{D9F9452C-2045-4402-B38F-DD2241552E7B}" type="pres">
      <dgm:prSet presAssocID="{97C1231F-B6A9-45EA-B4E4-884F898B206C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0A84C6-099C-4D21-8B05-FD9C6360AC59}" type="pres">
      <dgm:prSet presAssocID="{97C1231F-B6A9-45EA-B4E4-884F898B206C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414E2E-9B5D-4C26-A301-A2A9B88E7560}" type="pres">
      <dgm:prSet presAssocID="{97C1231F-B6A9-45EA-B4E4-884F898B206C}" presName="Plus" presStyleLbl="alignNode1" presStyleIdx="0" presStyleCnt="2"/>
      <dgm:spPr/>
    </dgm:pt>
    <dgm:pt modelId="{F6C9759D-1218-4CB5-B130-8735C16FA47D}" type="pres">
      <dgm:prSet presAssocID="{97C1231F-B6A9-45EA-B4E4-884F898B206C}" presName="Minus" presStyleLbl="alignNode1" presStyleIdx="1" presStyleCnt="2"/>
      <dgm:spPr/>
    </dgm:pt>
    <dgm:pt modelId="{0CD3F0FF-AFB0-48C2-87AD-1DC02B3D48A1}" type="pres">
      <dgm:prSet presAssocID="{97C1231F-B6A9-45EA-B4E4-884F898B206C}" presName="Divider" presStyleLbl="parChTrans1D1" presStyleIdx="0" presStyleCnt="1"/>
      <dgm:spPr/>
    </dgm:pt>
  </dgm:ptLst>
  <dgm:cxnLst>
    <dgm:cxn modelId="{F5EEF8C0-AF1E-45EB-B155-86B5C3986404}" srcId="{97C1231F-B6A9-45EA-B4E4-884F898B206C}" destId="{90A1A6F8-048A-460C-84EB-279937A4B8CA}" srcOrd="0" destOrd="0" parTransId="{DE8BE536-E912-447E-88E3-49E7FD1A5DA5}" sibTransId="{AF6889BA-EA90-4C93-A531-803BA92054F6}"/>
    <dgm:cxn modelId="{C14C91E0-104E-4EBC-AD5B-CB44AE4DEEB4}" type="presOf" srcId="{0A3B3470-3064-46A9-B784-62177B3BFACF}" destId="{5D0A84C6-099C-4D21-8B05-FD9C6360AC59}" srcOrd="0" destOrd="0" presId="urn:microsoft.com/office/officeart/2009/3/layout/PlusandMinus"/>
    <dgm:cxn modelId="{49C9240F-7D59-4F64-B721-4A9D7037E725}" srcId="{97C1231F-B6A9-45EA-B4E4-884F898B206C}" destId="{0A3B3470-3064-46A9-B784-62177B3BFACF}" srcOrd="1" destOrd="0" parTransId="{6EBA1C13-DDE6-4C52-B035-D8865077C4C0}" sibTransId="{E5B9719D-25C7-407F-852E-3BA90CF8F4C1}"/>
    <dgm:cxn modelId="{5993E3DC-B2AD-4139-BFF3-DC44025107CF}" type="presOf" srcId="{90A1A6F8-048A-460C-84EB-279937A4B8CA}" destId="{D9F9452C-2045-4402-B38F-DD2241552E7B}" srcOrd="0" destOrd="0" presId="urn:microsoft.com/office/officeart/2009/3/layout/PlusandMinus"/>
    <dgm:cxn modelId="{2F7A9015-D5D1-4C2D-9284-0E3FB0DD66F4}" type="presOf" srcId="{97C1231F-B6A9-45EA-B4E4-884F898B206C}" destId="{24B20D5B-0DDE-4417-82AB-AFF3AC795E53}" srcOrd="0" destOrd="0" presId="urn:microsoft.com/office/officeart/2009/3/layout/PlusandMinus"/>
    <dgm:cxn modelId="{D2C61B60-DCC8-4040-B107-F72506DAE261}" type="presParOf" srcId="{24B20D5B-0DDE-4417-82AB-AFF3AC795E53}" destId="{17B955E3-888F-4F82-BBC9-551BA7530DEA}" srcOrd="0" destOrd="0" presId="urn:microsoft.com/office/officeart/2009/3/layout/PlusandMinus"/>
    <dgm:cxn modelId="{A4F8EDF9-5103-49FE-BCC3-B520BD9AF42B}" type="presParOf" srcId="{24B20D5B-0DDE-4417-82AB-AFF3AC795E53}" destId="{D9F9452C-2045-4402-B38F-DD2241552E7B}" srcOrd="1" destOrd="0" presId="urn:microsoft.com/office/officeart/2009/3/layout/PlusandMinus"/>
    <dgm:cxn modelId="{A1E87FD6-FC2D-4268-BCF6-95ABC9E2781B}" type="presParOf" srcId="{24B20D5B-0DDE-4417-82AB-AFF3AC795E53}" destId="{5D0A84C6-099C-4D21-8B05-FD9C6360AC59}" srcOrd="2" destOrd="0" presId="urn:microsoft.com/office/officeart/2009/3/layout/PlusandMinus"/>
    <dgm:cxn modelId="{36BD65C7-2443-4E97-AE73-3EDDBE4FE626}" type="presParOf" srcId="{24B20D5B-0DDE-4417-82AB-AFF3AC795E53}" destId="{EE414E2E-9B5D-4C26-A301-A2A9B88E7560}" srcOrd="3" destOrd="0" presId="urn:microsoft.com/office/officeart/2009/3/layout/PlusandMinus"/>
    <dgm:cxn modelId="{B003DFAB-ACAD-40BC-9FE5-DB1BDE22DA93}" type="presParOf" srcId="{24B20D5B-0DDE-4417-82AB-AFF3AC795E53}" destId="{F6C9759D-1218-4CB5-B130-8735C16FA47D}" srcOrd="4" destOrd="0" presId="urn:microsoft.com/office/officeart/2009/3/layout/PlusandMinus"/>
    <dgm:cxn modelId="{429D6103-DBBD-4250-AB1E-26E2AB0650BF}" type="presParOf" srcId="{24B20D5B-0DDE-4417-82AB-AFF3AC795E53}" destId="{0CD3F0FF-AFB0-48C2-87AD-1DC02B3D48A1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7C1231F-B6A9-45EA-B4E4-884F898B206C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0A1A6F8-048A-460C-84EB-279937A4B8CA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Ambitious</a:t>
          </a:r>
        </a:p>
        <a:p>
          <a:r>
            <a:rPr lang="en-GB" dirty="0" smtClean="0">
              <a:solidFill>
                <a:schemeClr val="bg1"/>
              </a:solidFill>
            </a:rPr>
            <a:t>Hungry for growth</a:t>
          </a:r>
        </a:p>
        <a:p>
          <a:r>
            <a:rPr lang="en-GB" dirty="0" smtClean="0">
              <a:solidFill>
                <a:schemeClr val="bg1"/>
              </a:solidFill>
            </a:rPr>
            <a:t>Tend to follow procedures and advice</a:t>
          </a:r>
        </a:p>
        <a:p>
          <a:r>
            <a:rPr lang="en-GB" dirty="0" smtClean="0">
              <a:solidFill>
                <a:schemeClr val="bg1"/>
              </a:solidFill>
            </a:rPr>
            <a:t>Future of Dyno</a:t>
          </a:r>
        </a:p>
        <a:p>
          <a:r>
            <a:rPr lang="en-GB" dirty="0" smtClean="0">
              <a:solidFill>
                <a:schemeClr val="bg1"/>
              </a:solidFill>
            </a:rPr>
            <a:t>Better engagement</a:t>
          </a:r>
          <a:endParaRPr lang="en-GB" dirty="0">
            <a:solidFill>
              <a:schemeClr val="bg1"/>
            </a:solidFill>
          </a:endParaRPr>
        </a:p>
      </dgm:t>
    </dgm:pt>
    <dgm:pt modelId="{DE8BE536-E912-447E-88E3-49E7FD1A5DA5}" type="parTrans" cxnId="{F5EEF8C0-AF1E-45EB-B155-86B5C3986404}">
      <dgm:prSet/>
      <dgm:spPr/>
      <dgm:t>
        <a:bodyPr/>
        <a:lstStyle/>
        <a:p>
          <a:endParaRPr lang="en-GB"/>
        </a:p>
      </dgm:t>
    </dgm:pt>
    <dgm:pt modelId="{AF6889BA-EA90-4C93-A531-803BA92054F6}" type="sibTrans" cxnId="{F5EEF8C0-AF1E-45EB-B155-86B5C3986404}">
      <dgm:prSet/>
      <dgm:spPr/>
      <dgm:t>
        <a:bodyPr/>
        <a:lstStyle/>
        <a:p>
          <a:endParaRPr lang="en-GB"/>
        </a:p>
      </dgm:t>
    </dgm:pt>
    <dgm:pt modelId="{0A3B3470-3064-46A9-B784-62177B3BFACF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Reduced knowledge of  business</a:t>
          </a:r>
        </a:p>
        <a:p>
          <a:r>
            <a:rPr lang="en-GB" dirty="0" smtClean="0">
              <a:solidFill>
                <a:schemeClr val="bg1"/>
              </a:solidFill>
            </a:rPr>
            <a:t>Financially committed</a:t>
          </a:r>
        </a:p>
        <a:p>
          <a:r>
            <a:rPr lang="en-GB" dirty="0" smtClean="0">
              <a:solidFill>
                <a:schemeClr val="bg1"/>
              </a:solidFill>
            </a:rPr>
            <a:t>Peer network limited</a:t>
          </a:r>
        </a:p>
        <a:p>
          <a:endParaRPr lang="en-GB" b="1" dirty="0" smtClean="0">
            <a:solidFill>
              <a:schemeClr val="bg1"/>
            </a:solidFill>
          </a:endParaRPr>
        </a:p>
        <a:p>
          <a:endParaRPr lang="en-GB" dirty="0" smtClean="0">
            <a:solidFill>
              <a:schemeClr val="bg1"/>
            </a:solidFill>
          </a:endParaRPr>
        </a:p>
        <a:p>
          <a:endParaRPr lang="en-GB" dirty="0">
            <a:solidFill>
              <a:schemeClr val="bg1"/>
            </a:solidFill>
          </a:endParaRPr>
        </a:p>
      </dgm:t>
    </dgm:pt>
    <dgm:pt modelId="{6EBA1C13-DDE6-4C52-B035-D8865077C4C0}" type="parTrans" cxnId="{49C9240F-7D59-4F64-B721-4A9D7037E725}">
      <dgm:prSet/>
      <dgm:spPr/>
      <dgm:t>
        <a:bodyPr/>
        <a:lstStyle/>
        <a:p>
          <a:endParaRPr lang="en-GB"/>
        </a:p>
      </dgm:t>
    </dgm:pt>
    <dgm:pt modelId="{E5B9719D-25C7-407F-852E-3BA90CF8F4C1}" type="sibTrans" cxnId="{49C9240F-7D59-4F64-B721-4A9D7037E725}">
      <dgm:prSet/>
      <dgm:spPr/>
      <dgm:t>
        <a:bodyPr/>
        <a:lstStyle/>
        <a:p>
          <a:endParaRPr lang="en-GB"/>
        </a:p>
      </dgm:t>
    </dgm:pt>
    <dgm:pt modelId="{24B20D5B-0DDE-4417-82AB-AFF3AC795E53}" type="pres">
      <dgm:prSet presAssocID="{97C1231F-B6A9-45EA-B4E4-884F898B206C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7B955E3-888F-4F82-BBC9-551BA7530DEA}" type="pres">
      <dgm:prSet presAssocID="{97C1231F-B6A9-45EA-B4E4-884F898B206C}" presName="Background" presStyleLbl="bgImgPlace1" presStyleIdx="0" presStyleCn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</dgm:pt>
    <dgm:pt modelId="{D9F9452C-2045-4402-B38F-DD2241552E7B}" type="pres">
      <dgm:prSet presAssocID="{97C1231F-B6A9-45EA-B4E4-884F898B206C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0A84C6-099C-4D21-8B05-FD9C6360AC59}" type="pres">
      <dgm:prSet presAssocID="{97C1231F-B6A9-45EA-B4E4-884F898B206C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414E2E-9B5D-4C26-A301-A2A9B88E7560}" type="pres">
      <dgm:prSet presAssocID="{97C1231F-B6A9-45EA-B4E4-884F898B206C}" presName="Plus" presStyleLbl="alignNode1" presStyleIdx="0" presStyleCnt="2"/>
      <dgm:spPr/>
    </dgm:pt>
    <dgm:pt modelId="{F6C9759D-1218-4CB5-B130-8735C16FA47D}" type="pres">
      <dgm:prSet presAssocID="{97C1231F-B6A9-45EA-B4E4-884F898B206C}" presName="Minus" presStyleLbl="alignNode1" presStyleIdx="1" presStyleCnt="2"/>
      <dgm:spPr/>
    </dgm:pt>
    <dgm:pt modelId="{0CD3F0FF-AFB0-48C2-87AD-1DC02B3D48A1}" type="pres">
      <dgm:prSet presAssocID="{97C1231F-B6A9-45EA-B4E4-884F898B206C}" presName="Divider" presStyleLbl="parChTrans1D1" presStyleIdx="0" presStyleCnt="1"/>
      <dgm:spPr/>
    </dgm:pt>
  </dgm:ptLst>
  <dgm:cxnLst>
    <dgm:cxn modelId="{F5EEF8C0-AF1E-45EB-B155-86B5C3986404}" srcId="{97C1231F-B6A9-45EA-B4E4-884F898B206C}" destId="{90A1A6F8-048A-460C-84EB-279937A4B8CA}" srcOrd="0" destOrd="0" parTransId="{DE8BE536-E912-447E-88E3-49E7FD1A5DA5}" sibTransId="{AF6889BA-EA90-4C93-A531-803BA92054F6}"/>
    <dgm:cxn modelId="{28FE1602-280F-4596-9679-8739809F5F7C}" type="presOf" srcId="{0A3B3470-3064-46A9-B784-62177B3BFACF}" destId="{5D0A84C6-099C-4D21-8B05-FD9C6360AC59}" srcOrd="0" destOrd="0" presId="urn:microsoft.com/office/officeart/2009/3/layout/PlusandMinus"/>
    <dgm:cxn modelId="{49C9240F-7D59-4F64-B721-4A9D7037E725}" srcId="{97C1231F-B6A9-45EA-B4E4-884F898B206C}" destId="{0A3B3470-3064-46A9-B784-62177B3BFACF}" srcOrd="1" destOrd="0" parTransId="{6EBA1C13-DDE6-4C52-B035-D8865077C4C0}" sibTransId="{E5B9719D-25C7-407F-852E-3BA90CF8F4C1}"/>
    <dgm:cxn modelId="{D09EF34D-7449-4F44-B14F-081B7F10FE10}" type="presOf" srcId="{90A1A6F8-048A-460C-84EB-279937A4B8CA}" destId="{D9F9452C-2045-4402-B38F-DD2241552E7B}" srcOrd="0" destOrd="0" presId="urn:microsoft.com/office/officeart/2009/3/layout/PlusandMinus"/>
    <dgm:cxn modelId="{C85F7882-615E-4053-9DD2-48F3305D6BDD}" type="presOf" srcId="{97C1231F-B6A9-45EA-B4E4-884F898B206C}" destId="{24B20D5B-0DDE-4417-82AB-AFF3AC795E53}" srcOrd="0" destOrd="0" presId="urn:microsoft.com/office/officeart/2009/3/layout/PlusandMinus"/>
    <dgm:cxn modelId="{51670614-71FE-4371-AB56-EFB6D93B69F8}" type="presParOf" srcId="{24B20D5B-0DDE-4417-82AB-AFF3AC795E53}" destId="{17B955E3-888F-4F82-BBC9-551BA7530DEA}" srcOrd="0" destOrd="0" presId="urn:microsoft.com/office/officeart/2009/3/layout/PlusandMinus"/>
    <dgm:cxn modelId="{34258F86-95B9-4B74-9BE7-4573924B1C49}" type="presParOf" srcId="{24B20D5B-0DDE-4417-82AB-AFF3AC795E53}" destId="{D9F9452C-2045-4402-B38F-DD2241552E7B}" srcOrd="1" destOrd="0" presId="urn:microsoft.com/office/officeart/2009/3/layout/PlusandMinus"/>
    <dgm:cxn modelId="{09886EB6-0437-441F-BD1C-E26144361039}" type="presParOf" srcId="{24B20D5B-0DDE-4417-82AB-AFF3AC795E53}" destId="{5D0A84C6-099C-4D21-8B05-FD9C6360AC59}" srcOrd="2" destOrd="0" presId="urn:microsoft.com/office/officeart/2009/3/layout/PlusandMinus"/>
    <dgm:cxn modelId="{6486ADF7-429C-46B0-80C9-B1451E8CE1A6}" type="presParOf" srcId="{24B20D5B-0DDE-4417-82AB-AFF3AC795E53}" destId="{EE414E2E-9B5D-4C26-A301-A2A9B88E7560}" srcOrd="3" destOrd="0" presId="urn:microsoft.com/office/officeart/2009/3/layout/PlusandMinus"/>
    <dgm:cxn modelId="{F6BA3031-A847-4B11-A2F1-4CB653B34B3C}" type="presParOf" srcId="{24B20D5B-0DDE-4417-82AB-AFF3AC795E53}" destId="{F6C9759D-1218-4CB5-B130-8735C16FA47D}" srcOrd="4" destOrd="0" presId="urn:microsoft.com/office/officeart/2009/3/layout/PlusandMinus"/>
    <dgm:cxn modelId="{F7C2BF06-DB3F-4B84-B3E7-F75F408333FC}" type="presParOf" srcId="{24B20D5B-0DDE-4417-82AB-AFF3AC795E53}" destId="{0CD3F0FF-AFB0-48C2-87AD-1DC02B3D48A1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EB7F264-4AB2-4313-9226-8C04CF7D60AB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759CA91-A888-4580-B39F-2160BE215DC2}">
      <dgm:prSet phldrT="[Text]" custT="1"/>
      <dgm:spPr/>
      <dgm:t>
        <a:bodyPr/>
        <a:lstStyle/>
        <a:p>
          <a:r>
            <a:rPr lang="en-GB" sz="1800" dirty="0" err="1" smtClean="0"/>
            <a:t>ToT</a:t>
          </a:r>
          <a:endParaRPr lang="en-GB" sz="1800" dirty="0"/>
        </a:p>
      </dgm:t>
    </dgm:pt>
    <dgm:pt modelId="{C1FD6813-B264-4594-A812-B8BBFCCFA30D}" type="parTrans" cxnId="{6B5B34D6-FBF0-407A-AC52-034F3FEA4D73}">
      <dgm:prSet/>
      <dgm:spPr/>
      <dgm:t>
        <a:bodyPr/>
        <a:lstStyle/>
        <a:p>
          <a:endParaRPr lang="en-GB"/>
        </a:p>
      </dgm:t>
    </dgm:pt>
    <dgm:pt modelId="{B5401678-8D47-43A4-B068-B07BE6B6A1D5}" type="sibTrans" cxnId="{6B5B34D6-FBF0-407A-AC52-034F3FEA4D73}">
      <dgm:prSet/>
      <dgm:spPr/>
      <dgm:t>
        <a:bodyPr/>
        <a:lstStyle/>
        <a:p>
          <a:endParaRPr lang="en-GB"/>
        </a:p>
      </dgm:t>
    </dgm:pt>
    <dgm:pt modelId="{182DBC07-AA2D-40F2-9F94-9A4D5314B86F}">
      <dgm:prSet phldrT="[Text]"/>
      <dgm:spPr/>
      <dgm:t>
        <a:bodyPr/>
        <a:lstStyle/>
        <a:p>
          <a:r>
            <a:rPr lang="en-GB" dirty="0" smtClean="0"/>
            <a:t>Rewards growth by increasing profitability and equity</a:t>
          </a:r>
          <a:endParaRPr lang="en-GB" dirty="0"/>
        </a:p>
      </dgm:t>
    </dgm:pt>
    <dgm:pt modelId="{88E17B0E-9634-4318-9D91-E54C7E7D0075}" type="parTrans" cxnId="{E066C3A2-ECA3-4D5B-94B4-1B45DA71A79F}">
      <dgm:prSet/>
      <dgm:spPr/>
      <dgm:t>
        <a:bodyPr/>
        <a:lstStyle/>
        <a:p>
          <a:endParaRPr lang="en-GB"/>
        </a:p>
      </dgm:t>
    </dgm:pt>
    <dgm:pt modelId="{2AD2B5B5-82A9-4D2D-96E1-216DB3FC7918}" type="sibTrans" cxnId="{E066C3A2-ECA3-4D5B-94B4-1B45DA71A79F}">
      <dgm:prSet/>
      <dgm:spPr/>
      <dgm:t>
        <a:bodyPr/>
        <a:lstStyle/>
        <a:p>
          <a:endParaRPr lang="en-GB"/>
        </a:p>
      </dgm:t>
    </dgm:pt>
    <dgm:pt modelId="{D936775C-F1C9-4807-B65A-3C856A475CB2}">
      <dgm:prSet phldrT="[Text]" custT="1"/>
      <dgm:spPr/>
      <dgm:t>
        <a:bodyPr/>
        <a:lstStyle/>
        <a:p>
          <a:r>
            <a:rPr lang="en-GB" sz="1800" dirty="0" err="1" smtClean="0"/>
            <a:t>ToT</a:t>
          </a:r>
          <a:endParaRPr lang="en-GB" sz="1800" dirty="0"/>
        </a:p>
      </dgm:t>
    </dgm:pt>
    <dgm:pt modelId="{1C583CB0-BF42-4890-BBFE-73884C911B21}" type="parTrans" cxnId="{BC6D96FF-7145-437D-AD1F-AD0113CD74DB}">
      <dgm:prSet/>
      <dgm:spPr/>
      <dgm:t>
        <a:bodyPr/>
        <a:lstStyle/>
        <a:p>
          <a:endParaRPr lang="en-GB"/>
        </a:p>
      </dgm:t>
    </dgm:pt>
    <dgm:pt modelId="{B11EFDBB-2393-4F21-8815-1709E3D73FBF}" type="sibTrans" cxnId="{BC6D96FF-7145-437D-AD1F-AD0113CD74DB}">
      <dgm:prSet/>
      <dgm:spPr/>
      <dgm:t>
        <a:bodyPr/>
        <a:lstStyle/>
        <a:p>
          <a:endParaRPr lang="en-GB"/>
        </a:p>
      </dgm:t>
    </dgm:pt>
    <dgm:pt modelId="{6ECA2A89-FE98-4386-A3ED-7D7583FFC7D8}">
      <dgm:prSet phldrT="[Text]"/>
      <dgm:spPr/>
      <dgm:t>
        <a:bodyPr/>
        <a:lstStyle/>
        <a:p>
          <a:r>
            <a:rPr lang="en-GB" dirty="0" smtClean="0"/>
            <a:t>Rewards franchisees that follow the system through the 2.5% rebate scheme</a:t>
          </a:r>
          <a:endParaRPr lang="en-GB" dirty="0"/>
        </a:p>
      </dgm:t>
    </dgm:pt>
    <dgm:pt modelId="{FF306841-917F-421C-805B-912382A80DD9}" type="parTrans" cxnId="{10D4BC46-5081-4A2A-B96A-EAF8384F87B8}">
      <dgm:prSet/>
      <dgm:spPr/>
      <dgm:t>
        <a:bodyPr/>
        <a:lstStyle/>
        <a:p>
          <a:endParaRPr lang="en-GB"/>
        </a:p>
      </dgm:t>
    </dgm:pt>
    <dgm:pt modelId="{066AD07E-84F5-4FB7-9D74-3954F2B35F06}" type="sibTrans" cxnId="{10D4BC46-5081-4A2A-B96A-EAF8384F87B8}">
      <dgm:prSet/>
      <dgm:spPr/>
      <dgm:t>
        <a:bodyPr/>
        <a:lstStyle/>
        <a:p>
          <a:endParaRPr lang="en-GB"/>
        </a:p>
      </dgm:t>
    </dgm:pt>
    <dgm:pt modelId="{623DB8C4-DC83-42D4-B6D0-AEE96E21CBB3}">
      <dgm:prSet phldrT="[Text]" custT="1"/>
      <dgm:spPr/>
      <dgm:t>
        <a:bodyPr/>
        <a:lstStyle/>
        <a:p>
          <a:r>
            <a:rPr lang="en-GB" sz="1800" dirty="0" err="1" smtClean="0"/>
            <a:t>ToT</a:t>
          </a:r>
          <a:endParaRPr lang="en-GB" sz="1800" dirty="0"/>
        </a:p>
      </dgm:t>
    </dgm:pt>
    <dgm:pt modelId="{ACE31EBA-E3DD-463E-B380-DA7C21BB5ED5}" type="parTrans" cxnId="{0AADFE43-7BDB-4748-9296-93ACAF41FC04}">
      <dgm:prSet/>
      <dgm:spPr/>
      <dgm:t>
        <a:bodyPr/>
        <a:lstStyle/>
        <a:p>
          <a:endParaRPr lang="en-GB"/>
        </a:p>
      </dgm:t>
    </dgm:pt>
    <dgm:pt modelId="{3D5423EC-B79F-4E99-A0D4-4BA72E40CCA5}" type="sibTrans" cxnId="{0AADFE43-7BDB-4748-9296-93ACAF41FC04}">
      <dgm:prSet/>
      <dgm:spPr/>
      <dgm:t>
        <a:bodyPr/>
        <a:lstStyle/>
        <a:p>
          <a:endParaRPr lang="en-GB"/>
        </a:p>
      </dgm:t>
    </dgm:pt>
    <dgm:pt modelId="{A677A672-7C12-4D8F-B65A-272EBB0926A7}">
      <dgm:prSet phldrT="[Text]"/>
      <dgm:spPr/>
      <dgm:t>
        <a:bodyPr/>
        <a:lstStyle/>
        <a:p>
          <a:r>
            <a:rPr lang="en-GB" dirty="0" smtClean="0"/>
            <a:t>Improves network engagement and our working relationship</a:t>
          </a:r>
          <a:endParaRPr lang="en-GB" dirty="0"/>
        </a:p>
      </dgm:t>
    </dgm:pt>
    <dgm:pt modelId="{BB5E860F-1B72-43EA-AB1F-3FF97741F4E1}" type="parTrans" cxnId="{9F449DAB-05A2-4A8E-B9E3-2AF68B674EDF}">
      <dgm:prSet/>
      <dgm:spPr/>
      <dgm:t>
        <a:bodyPr/>
        <a:lstStyle/>
        <a:p>
          <a:endParaRPr lang="en-GB"/>
        </a:p>
      </dgm:t>
    </dgm:pt>
    <dgm:pt modelId="{607CF97E-5C52-4299-8315-5E764BFDA11F}" type="sibTrans" cxnId="{9F449DAB-05A2-4A8E-B9E3-2AF68B674EDF}">
      <dgm:prSet/>
      <dgm:spPr/>
      <dgm:t>
        <a:bodyPr/>
        <a:lstStyle/>
        <a:p>
          <a:endParaRPr lang="en-GB"/>
        </a:p>
      </dgm:t>
    </dgm:pt>
    <dgm:pt modelId="{40CB4C59-1400-45A9-8E0D-7F7069EBCA5D}">
      <dgm:prSet phldrT="[Text]" custT="1"/>
      <dgm:spPr/>
      <dgm:t>
        <a:bodyPr/>
        <a:lstStyle/>
        <a:p>
          <a:r>
            <a:rPr lang="en-GB" sz="1800" dirty="0" err="1" smtClean="0"/>
            <a:t>ToT</a:t>
          </a:r>
          <a:endParaRPr lang="en-GB" sz="1800" dirty="0"/>
        </a:p>
      </dgm:t>
    </dgm:pt>
    <dgm:pt modelId="{5817BADF-0B86-4C06-A66E-8AB05E45A72B}" type="parTrans" cxnId="{6DC6006D-92BC-48E1-8F3D-77CAB0A8734F}">
      <dgm:prSet/>
      <dgm:spPr/>
      <dgm:t>
        <a:bodyPr/>
        <a:lstStyle/>
        <a:p>
          <a:endParaRPr lang="en-GB"/>
        </a:p>
      </dgm:t>
    </dgm:pt>
    <dgm:pt modelId="{6319C9DA-E248-4D98-A7B0-AE0CEA774FA9}" type="sibTrans" cxnId="{6DC6006D-92BC-48E1-8F3D-77CAB0A8734F}">
      <dgm:prSet/>
      <dgm:spPr/>
      <dgm:t>
        <a:bodyPr/>
        <a:lstStyle/>
        <a:p>
          <a:endParaRPr lang="en-GB"/>
        </a:p>
      </dgm:t>
    </dgm:pt>
    <dgm:pt modelId="{7F0D0B86-FB37-4A92-BA3D-860BAC47CCCF}">
      <dgm:prSet phldrT="[Text]"/>
      <dgm:spPr/>
      <dgm:t>
        <a:bodyPr/>
        <a:lstStyle/>
        <a:p>
          <a:r>
            <a:rPr lang="en-GB" dirty="0" smtClean="0"/>
            <a:t>Improves customer service levels (NPS score)</a:t>
          </a:r>
          <a:endParaRPr lang="en-GB" dirty="0"/>
        </a:p>
      </dgm:t>
    </dgm:pt>
    <dgm:pt modelId="{BA63E2E6-0719-49F0-918E-053DE934A034}" type="parTrans" cxnId="{02553167-B440-4B84-87DE-E271B1ED5BC5}">
      <dgm:prSet/>
      <dgm:spPr/>
      <dgm:t>
        <a:bodyPr/>
        <a:lstStyle/>
        <a:p>
          <a:endParaRPr lang="en-GB"/>
        </a:p>
      </dgm:t>
    </dgm:pt>
    <dgm:pt modelId="{0A53F875-B039-4CAB-8F0F-C0673B18F412}" type="sibTrans" cxnId="{02553167-B440-4B84-87DE-E271B1ED5BC5}">
      <dgm:prSet/>
      <dgm:spPr/>
      <dgm:t>
        <a:bodyPr/>
        <a:lstStyle/>
        <a:p>
          <a:endParaRPr lang="en-GB"/>
        </a:p>
      </dgm:t>
    </dgm:pt>
    <dgm:pt modelId="{784C6DE8-57B1-40EB-AAF6-2DE970B25FEE}">
      <dgm:prSet phldrT="[Text]" custT="1"/>
      <dgm:spPr/>
      <dgm:t>
        <a:bodyPr/>
        <a:lstStyle/>
        <a:p>
          <a:r>
            <a:rPr lang="en-GB" sz="1800" dirty="0" err="1" smtClean="0"/>
            <a:t>ToT</a:t>
          </a:r>
          <a:endParaRPr lang="en-GB" sz="1800" dirty="0"/>
        </a:p>
      </dgm:t>
    </dgm:pt>
    <dgm:pt modelId="{4BDD8BE8-B6E3-41DC-B275-658C57A0F81A}" type="parTrans" cxnId="{2FAF4DC6-4C96-47A0-94A2-188EADA0191C}">
      <dgm:prSet/>
      <dgm:spPr/>
      <dgm:t>
        <a:bodyPr/>
        <a:lstStyle/>
        <a:p>
          <a:endParaRPr lang="en-GB"/>
        </a:p>
      </dgm:t>
    </dgm:pt>
    <dgm:pt modelId="{9C6ED785-16C5-4F77-A5D1-046499CE77E9}" type="sibTrans" cxnId="{2FAF4DC6-4C96-47A0-94A2-188EADA0191C}">
      <dgm:prSet/>
      <dgm:spPr/>
      <dgm:t>
        <a:bodyPr/>
        <a:lstStyle/>
        <a:p>
          <a:endParaRPr lang="en-GB"/>
        </a:p>
      </dgm:t>
    </dgm:pt>
    <dgm:pt modelId="{58C458A2-7979-4E93-991E-3973D0889D64}">
      <dgm:prSet phldrT="[Text]"/>
      <dgm:spPr/>
      <dgm:t>
        <a:bodyPr/>
        <a:lstStyle/>
        <a:p>
          <a:r>
            <a:rPr lang="en-GB" dirty="0" smtClean="0"/>
            <a:t>Separates those franchisees who are “on the bus” from those who are not</a:t>
          </a:r>
          <a:endParaRPr lang="en-GB" dirty="0"/>
        </a:p>
      </dgm:t>
    </dgm:pt>
    <dgm:pt modelId="{34BAFE13-AF23-44A6-A82C-5942FFBE69BF}" type="parTrans" cxnId="{7D047D89-64F7-4F18-A791-6DBD6DF2D3B5}">
      <dgm:prSet/>
      <dgm:spPr/>
      <dgm:t>
        <a:bodyPr/>
        <a:lstStyle/>
        <a:p>
          <a:endParaRPr lang="en-GB"/>
        </a:p>
      </dgm:t>
    </dgm:pt>
    <dgm:pt modelId="{3F1EC80C-3EC9-42CD-B1B5-65A022D2FB7A}" type="sibTrans" cxnId="{7D047D89-64F7-4F18-A791-6DBD6DF2D3B5}">
      <dgm:prSet/>
      <dgm:spPr/>
      <dgm:t>
        <a:bodyPr/>
        <a:lstStyle/>
        <a:p>
          <a:endParaRPr lang="en-GB"/>
        </a:p>
      </dgm:t>
    </dgm:pt>
    <dgm:pt modelId="{E3FB307B-6135-44DB-BF3D-B0522AFB5A06}" type="pres">
      <dgm:prSet presAssocID="{7EB7F264-4AB2-4313-9226-8C04CF7D60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3B5FA1E-403D-4E0D-8B7B-FE3126C4283B}" type="pres">
      <dgm:prSet presAssocID="{7759CA91-A888-4580-B39F-2160BE215DC2}" presName="linNode" presStyleCnt="0"/>
      <dgm:spPr/>
    </dgm:pt>
    <dgm:pt modelId="{E10FE4DF-E73B-4B47-83DE-A32559F9A21F}" type="pres">
      <dgm:prSet presAssocID="{7759CA91-A888-4580-B39F-2160BE215DC2}" presName="parentText" presStyleLbl="node1" presStyleIdx="0" presStyleCnt="5" custFlipHor="1" custScaleX="5771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7217F7-93CA-4881-91AB-C841BF8A7C06}" type="pres">
      <dgm:prSet presAssocID="{7759CA91-A888-4580-B39F-2160BE215DC2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308FEE-0106-44BB-A926-4C92FFF04B30}" type="pres">
      <dgm:prSet presAssocID="{B5401678-8D47-43A4-B068-B07BE6B6A1D5}" presName="sp" presStyleCnt="0"/>
      <dgm:spPr/>
    </dgm:pt>
    <dgm:pt modelId="{63E08045-3D14-4032-888E-D865236AAD9C}" type="pres">
      <dgm:prSet presAssocID="{D936775C-F1C9-4807-B65A-3C856A475CB2}" presName="linNode" presStyleCnt="0"/>
      <dgm:spPr/>
    </dgm:pt>
    <dgm:pt modelId="{2F5EAC68-3A38-4CF9-82F2-701F0FC32935}" type="pres">
      <dgm:prSet presAssocID="{D936775C-F1C9-4807-B65A-3C856A475CB2}" presName="parentText" presStyleLbl="node1" presStyleIdx="1" presStyleCnt="5" custFlipHor="1" custScaleX="5771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E48F28-4257-4505-A8D8-65E30B5ED262}" type="pres">
      <dgm:prSet presAssocID="{D936775C-F1C9-4807-B65A-3C856A475CB2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FE9BDB-A4CE-4244-9A9D-1E3FD93DC357}" type="pres">
      <dgm:prSet presAssocID="{B11EFDBB-2393-4F21-8815-1709E3D73FBF}" presName="sp" presStyleCnt="0"/>
      <dgm:spPr/>
    </dgm:pt>
    <dgm:pt modelId="{683C2AAA-2F56-40C0-BEBC-7263FFE8CF4D}" type="pres">
      <dgm:prSet presAssocID="{623DB8C4-DC83-42D4-B6D0-AEE96E21CBB3}" presName="linNode" presStyleCnt="0"/>
      <dgm:spPr/>
    </dgm:pt>
    <dgm:pt modelId="{67AE40F0-770F-452B-8AAE-4E905E993D54}" type="pres">
      <dgm:prSet presAssocID="{623DB8C4-DC83-42D4-B6D0-AEE96E21CBB3}" presName="parentText" presStyleLbl="node1" presStyleIdx="2" presStyleCnt="5" custFlipHor="1" custScaleX="5771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6611DA-5551-4218-B238-76670145FCAC}" type="pres">
      <dgm:prSet presAssocID="{623DB8C4-DC83-42D4-B6D0-AEE96E21CBB3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5EA127-66F2-48E5-8D1B-BAE0A671A271}" type="pres">
      <dgm:prSet presAssocID="{3D5423EC-B79F-4E99-A0D4-4BA72E40CCA5}" presName="sp" presStyleCnt="0"/>
      <dgm:spPr/>
    </dgm:pt>
    <dgm:pt modelId="{E736B413-2E81-4CEE-BE0B-102E2CAD4CC0}" type="pres">
      <dgm:prSet presAssocID="{40CB4C59-1400-45A9-8E0D-7F7069EBCA5D}" presName="linNode" presStyleCnt="0"/>
      <dgm:spPr/>
    </dgm:pt>
    <dgm:pt modelId="{653008AB-4B94-4EBD-9DDF-F43A8A011174}" type="pres">
      <dgm:prSet presAssocID="{40CB4C59-1400-45A9-8E0D-7F7069EBCA5D}" presName="parentText" presStyleLbl="node1" presStyleIdx="3" presStyleCnt="5" custFlipHor="1" custScaleX="5771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0B4557-DAF4-403C-B1FD-565F6C1E5C2C}" type="pres">
      <dgm:prSet presAssocID="{40CB4C59-1400-45A9-8E0D-7F7069EBCA5D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F6E000-E9A9-4BC5-B6EB-60CC2123FE01}" type="pres">
      <dgm:prSet presAssocID="{6319C9DA-E248-4D98-A7B0-AE0CEA774FA9}" presName="sp" presStyleCnt="0"/>
      <dgm:spPr/>
    </dgm:pt>
    <dgm:pt modelId="{D0FF9120-FFBF-4863-BF03-FF6490FE0260}" type="pres">
      <dgm:prSet presAssocID="{784C6DE8-57B1-40EB-AAF6-2DE970B25FEE}" presName="linNode" presStyleCnt="0"/>
      <dgm:spPr/>
    </dgm:pt>
    <dgm:pt modelId="{A31DC49D-38CB-46C5-9DDD-73321B5EAE22}" type="pres">
      <dgm:prSet presAssocID="{784C6DE8-57B1-40EB-AAF6-2DE970B25FEE}" presName="parentText" presStyleLbl="node1" presStyleIdx="4" presStyleCnt="5" custFlipHor="1" custScaleX="5771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4AA834-352C-447E-B2F8-427CE0A052D9}" type="pres">
      <dgm:prSet presAssocID="{784C6DE8-57B1-40EB-AAF6-2DE970B25FEE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7F1E360-C538-47D5-84C5-1072EB332809}" type="presOf" srcId="{40CB4C59-1400-45A9-8E0D-7F7069EBCA5D}" destId="{653008AB-4B94-4EBD-9DDF-F43A8A011174}" srcOrd="0" destOrd="0" presId="urn:microsoft.com/office/officeart/2005/8/layout/vList5"/>
    <dgm:cxn modelId="{BC6D96FF-7145-437D-AD1F-AD0113CD74DB}" srcId="{7EB7F264-4AB2-4313-9226-8C04CF7D60AB}" destId="{D936775C-F1C9-4807-B65A-3C856A475CB2}" srcOrd="1" destOrd="0" parTransId="{1C583CB0-BF42-4890-BBFE-73884C911B21}" sibTransId="{B11EFDBB-2393-4F21-8815-1709E3D73FBF}"/>
    <dgm:cxn modelId="{4EFC84BA-2E5D-4633-AC05-C81B9CD687EA}" type="presOf" srcId="{58C458A2-7979-4E93-991E-3973D0889D64}" destId="{7C4AA834-352C-447E-B2F8-427CE0A052D9}" srcOrd="0" destOrd="0" presId="urn:microsoft.com/office/officeart/2005/8/layout/vList5"/>
    <dgm:cxn modelId="{6B5B34D6-FBF0-407A-AC52-034F3FEA4D73}" srcId="{7EB7F264-4AB2-4313-9226-8C04CF7D60AB}" destId="{7759CA91-A888-4580-B39F-2160BE215DC2}" srcOrd="0" destOrd="0" parTransId="{C1FD6813-B264-4594-A812-B8BBFCCFA30D}" sibTransId="{B5401678-8D47-43A4-B068-B07BE6B6A1D5}"/>
    <dgm:cxn modelId="{CF465CC3-CF57-48CA-A884-8B0B52FD17D4}" type="presOf" srcId="{6ECA2A89-FE98-4386-A3ED-7D7583FFC7D8}" destId="{7EE48F28-4257-4505-A8D8-65E30B5ED262}" srcOrd="0" destOrd="0" presId="urn:microsoft.com/office/officeart/2005/8/layout/vList5"/>
    <dgm:cxn modelId="{9F449DAB-05A2-4A8E-B9E3-2AF68B674EDF}" srcId="{623DB8C4-DC83-42D4-B6D0-AEE96E21CBB3}" destId="{A677A672-7C12-4D8F-B65A-272EBB0926A7}" srcOrd="0" destOrd="0" parTransId="{BB5E860F-1B72-43EA-AB1F-3FF97741F4E1}" sibTransId="{607CF97E-5C52-4299-8315-5E764BFDA11F}"/>
    <dgm:cxn modelId="{7D047D89-64F7-4F18-A791-6DBD6DF2D3B5}" srcId="{784C6DE8-57B1-40EB-AAF6-2DE970B25FEE}" destId="{58C458A2-7979-4E93-991E-3973D0889D64}" srcOrd="0" destOrd="0" parTransId="{34BAFE13-AF23-44A6-A82C-5942FFBE69BF}" sibTransId="{3F1EC80C-3EC9-42CD-B1B5-65A022D2FB7A}"/>
    <dgm:cxn modelId="{E066C3A2-ECA3-4D5B-94B4-1B45DA71A79F}" srcId="{7759CA91-A888-4580-B39F-2160BE215DC2}" destId="{182DBC07-AA2D-40F2-9F94-9A4D5314B86F}" srcOrd="0" destOrd="0" parTransId="{88E17B0E-9634-4318-9D91-E54C7E7D0075}" sibTransId="{2AD2B5B5-82A9-4D2D-96E1-216DB3FC7918}"/>
    <dgm:cxn modelId="{B78BD13B-F231-4F2E-9159-71AABEA18497}" type="presOf" srcId="{A677A672-7C12-4D8F-B65A-272EBB0926A7}" destId="{586611DA-5551-4218-B238-76670145FCAC}" srcOrd="0" destOrd="0" presId="urn:microsoft.com/office/officeart/2005/8/layout/vList5"/>
    <dgm:cxn modelId="{2FAF4DC6-4C96-47A0-94A2-188EADA0191C}" srcId="{7EB7F264-4AB2-4313-9226-8C04CF7D60AB}" destId="{784C6DE8-57B1-40EB-AAF6-2DE970B25FEE}" srcOrd="4" destOrd="0" parTransId="{4BDD8BE8-B6E3-41DC-B275-658C57A0F81A}" sibTransId="{9C6ED785-16C5-4F77-A5D1-046499CE77E9}"/>
    <dgm:cxn modelId="{750F0BBF-6133-47F3-940C-0C6EE97D73C9}" type="presOf" srcId="{D936775C-F1C9-4807-B65A-3C856A475CB2}" destId="{2F5EAC68-3A38-4CF9-82F2-701F0FC32935}" srcOrd="0" destOrd="0" presId="urn:microsoft.com/office/officeart/2005/8/layout/vList5"/>
    <dgm:cxn modelId="{10D4BC46-5081-4A2A-B96A-EAF8384F87B8}" srcId="{D936775C-F1C9-4807-B65A-3C856A475CB2}" destId="{6ECA2A89-FE98-4386-A3ED-7D7583FFC7D8}" srcOrd="0" destOrd="0" parTransId="{FF306841-917F-421C-805B-912382A80DD9}" sibTransId="{066AD07E-84F5-4FB7-9D74-3954F2B35F06}"/>
    <dgm:cxn modelId="{02553167-B440-4B84-87DE-E271B1ED5BC5}" srcId="{40CB4C59-1400-45A9-8E0D-7F7069EBCA5D}" destId="{7F0D0B86-FB37-4A92-BA3D-860BAC47CCCF}" srcOrd="0" destOrd="0" parTransId="{BA63E2E6-0719-49F0-918E-053DE934A034}" sibTransId="{0A53F875-B039-4CAB-8F0F-C0673B18F412}"/>
    <dgm:cxn modelId="{6DC6006D-92BC-48E1-8F3D-77CAB0A8734F}" srcId="{7EB7F264-4AB2-4313-9226-8C04CF7D60AB}" destId="{40CB4C59-1400-45A9-8E0D-7F7069EBCA5D}" srcOrd="3" destOrd="0" parTransId="{5817BADF-0B86-4C06-A66E-8AB05E45A72B}" sibTransId="{6319C9DA-E248-4D98-A7B0-AE0CEA774FA9}"/>
    <dgm:cxn modelId="{5B34758C-BF58-4E25-B528-9C56DC9C038D}" type="presOf" srcId="{784C6DE8-57B1-40EB-AAF6-2DE970B25FEE}" destId="{A31DC49D-38CB-46C5-9DDD-73321B5EAE22}" srcOrd="0" destOrd="0" presId="urn:microsoft.com/office/officeart/2005/8/layout/vList5"/>
    <dgm:cxn modelId="{2D1C3400-245A-410D-99C4-21A323DD1722}" type="presOf" srcId="{7F0D0B86-FB37-4A92-BA3D-860BAC47CCCF}" destId="{240B4557-DAF4-403C-B1FD-565F6C1E5C2C}" srcOrd="0" destOrd="0" presId="urn:microsoft.com/office/officeart/2005/8/layout/vList5"/>
    <dgm:cxn modelId="{EE4C6624-BB1F-4E7F-A3A0-9D2976BCE048}" type="presOf" srcId="{623DB8C4-DC83-42D4-B6D0-AEE96E21CBB3}" destId="{67AE40F0-770F-452B-8AAE-4E905E993D54}" srcOrd="0" destOrd="0" presId="urn:microsoft.com/office/officeart/2005/8/layout/vList5"/>
    <dgm:cxn modelId="{426B9531-DE1E-47D0-8D18-96362E5101DD}" type="presOf" srcId="{7EB7F264-4AB2-4313-9226-8C04CF7D60AB}" destId="{E3FB307B-6135-44DB-BF3D-B0522AFB5A06}" srcOrd="0" destOrd="0" presId="urn:microsoft.com/office/officeart/2005/8/layout/vList5"/>
    <dgm:cxn modelId="{933ADF8A-9FCC-4F4E-8583-01D590BC23B6}" type="presOf" srcId="{182DBC07-AA2D-40F2-9F94-9A4D5314B86F}" destId="{697217F7-93CA-4881-91AB-C841BF8A7C06}" srcOrd="0" destOrd="0" presId="urn:microsoft.com/office/officeart/2005/8/layout/vList5"/>
    <dgm:cxn modelId="{EFAE1763-EC0E-444E-8D93-E1CA90313C7E}" type="presOf" srcId="{7759CA91-A888-4580-B39F-2160BE215DC2}" destId="{E10FE4DF-E73B-4B47-83DE-A32559F9A21F}" srcOrd="0" destOrd="0" presId="urn:microsoft.com/office/officeart/2005/8/layout/vList5"/>
    <dgm:cxn modelId="{0AADFE43-7BDB-4748-9296-93ACAF41FC04}" srcId="{7EB7F264-4AB2-4313-9226-8C04CF7D60AB}" destId="{623DB8C4-DC83-42D4-B6D0-AEE96E21CBB3}" srcOrd="2" destOrd="0" parTransId="{ACE31EBA-E3DD-463E-B380-DA7C21BB5ED5}" sibTransId="{3D5423EC-B79F-4E99-A0D4-4BA72E40CCA5}"/>
    <dgm:cxn modelId="{45E51D9E-2DB6-4C8B-A7FD-25E1493794E5}" type="presParOf" srcId="{E3FB307B-6135-44DB-BF3D-B0522AFB5A06}" destId="{33B5FA1E-403D-4E0D-8B7B-FE3126C4283B}" srcOrd="0" destOrd="0" presId="urn:microsoft.com/office/officeart/2005/8/layout/vList5"/>
    <dgm:cxn modelId="{BA8B316D-9D03-4B59-BF5C-D4D28AE6725F}" type="presParOf" srcId="{33B5FA1E-403D-4E0D-8B7B-FE3126C4283B}" destId="{E10FE4DF-E73B-4B47-83DE-A32559F9A21F}" srcOrd="0" destOrd="0" presId="urn:microsoft.com/office/officeart/2005/8/layout/vList5"/>
    <dgm:cxn modelId="{31EBCBE6-5C6B-4C79-BAB4-EFB33EC84389}" type="presParOf" srcId="{33B5FA1E-403D-4E0D-8B7B-FE3126C4283B}" destId="{697217F7-93CA-4881-91AB-C841BF8A7C06}" srcOrd="1" destOrd="0" presId="urn:microsoft.com/office/officeart/2005/8/layout/vList5"/>
    <dgm:cxn modelId="{4143D674-53EF-49B8-B0CF-AE4E385CA66A}" type="presParOf" srcId="{E3FB307B-6135-44DB-BF3D-B0522AFB5A06}" destId="{F6308FEE-0106-44BB-A926-4C92FFF04B30}" srcOrd="1" destOrd="0" presId="urn:microsoft.com/office/officeart/2005/8/layout/vList5"/>
    <dgm:cxn modelId="{F622459C-AF67-4ECA-BD7C-31A7F9B41AE0}" type="presParOf" srcId="{E3FB307B-6135-44DB-BF3D-B0522AFB5A06}" destId="{63E08045-3D14-4032-888E-D865236AAD9C}" srcOrd="2" destOrd="0" presId="urn:microsoft.com/office/officeart/2005/8/layout/vList5"/>
    <dgm:cxn modelId="{B9EE8594-AB84-4A79-8488-BB76F8BCE3EE}" type="presParOf" srcId="{63E08045-3D14-4032-888E-D865236AAD9C}" destId="{2F5EAC68-3A38-4CF9-82F2-701F0FC32935}" srcOrd="0" destOrd="0" presId="urn:microsoft.com/office/officeart/2005/8/layout/vList5"/>
    <dgm:cxn modelId="{C7161F1C-8570-4213-9C5C-9F5539071C78}" type="presParOf" srcId="{63E08045-3D14-4032-888E-D865236AAD9C}" destId="{7EE48F28-4257-4505-A8D8-65E30B5ED262}" srcOrd="1" destOrd="0" presId="urn:microsoft.com/office/officeart/2005/8/layout/vList5"/>
    <dgm:cxn modelId="{5E335165-72C2-4BFE-8C08-994F19FED0ED}" type="presParOf" srcId="{E3FB307B-6135-44DB-BF3D-B0522AFB5A06}" destId="{0EFE9BDB-A4CE-4244-9A9D-1E3FD93DC357}" srcOrd="3" destOrd="0" presId="urn:microsoft.com/office/officeart/2005/8/layout/vList5"/>
    <dgm:cxn modelId="{1F256603-461E-47F8-8E92-B853658D9A5B}" type="presParOf" srcId="{E3FB307B-6135-44DB-BF3D-B0522AFB5A06}" destId="{683C2AAA-2F56-40C0-BEBC-7263FFE8CF4D}" srcOrd="4" destOrd="0" presId="urn:microsoft.com/office/officeart/2005/8/layout/vList5"/>
    <dgm:cxn modelId="{FDFD85C8-BF83-4BC7-B332-3FCE0AE7F5E0}" type="presParOf" srcId="{683C2AAA-2F56-40C0-BEBC-7263FFE8CF4D}" destId="{67AE40F0-770F-452B-8AAE-4E905E993D54}" srcOrd="0" destOrd="0" presId="urn:microsoft.com/office/officeart/2005/8/layout/vList5"/>
    <dgm:cxn modelId="{19FDEB1E-BDFA-4F6B-95D9-D2988681A57E}" type="presParOf" srcId="{683C2AAA-2F56-40C0-BEBC-7263FFE8CF4D}" destId="{586611DA-5551-4218-B238-76670145FCAC}" srcOrd="1" destOrd="0" presId="urn:microsoft.com/office/officeart/2005/8/layout/vList5"/>
    <dgm:cxn modelId="{ECEDAE0C-11EF-47A2-92C4-39F1538333B8}" type="presParOf" srcId="{E3FB307B-6135-44DB-BF3D-B0522AFB5A06}" destId="{7C5EA127-66F2-48E5-8D1B-BAE0A671A271}" srcOrd="5" destOrd="0" presId="urn:microsoft.com/office/officeart/2005/8/layout/vList5"/>
    <dgm:cxn modelId="{706E0718-0875-4AE9-96E6-DD92C089B4AB}" type="presParOf" srcId="{E3FB307B-6135-44DB-BF3D-B0522AFB5A06}" destId="{E736B413-2E81-4CEE-BE0B-102E2CAD4CC0}" srcOrd="6" destOrd="0" presId="urn:microsoft.com/office/officeart/2005/8/layout/vList5"/>
    <dgm:cxn modelId="{D20A3DFD-8C8F-4D6F-A4F5-F33C8561F0BF}" type="presParOf" srcId="{E736B413-2E81-4CEE-BE0B-102E2CAD4CC0}" destId="{653008AB-4B94-4EBD-9DDF-F43A8A011174}" srcOrd="0" destOrd="0" presId="urn:microsoft.com/office/officeart/2005/8/layout/vList5"/>
    <dgm:cxn modelId="{2AB07D03-8764-4274-8349-EF6532137AE1}" type="presParOf" srcId="{E736B413-2E81-4CEE-BE0B-102E2CAD4CC0}" destId="{240B4557-DAF4-403C-B1FD-565F6C1E5C2C}" srcOrd="1" destOrd="0" presId="urn:microsoft.com/office/officeart/2005/8/layout/vList5"/>
    <dgm:cxn modelId="{089E413E-8537-48FC-829E-D08A7A1FB33C}" type="presParOf" srcId="{E3FB307B-6135-44DB-BF3D-B0522AFB5A06}" destId="{81F6E000-E9A9-4BC5-B6EB-60CC2123FE01}" srcOrd="7" destOrd="0" presId="urn:microsoft.com/office/officeart/2005/8/layout/vList5"/>
    <dgm:cxn modelId="{084C6E4E-E7EA-4B86-BDE4-3381D0977D42}" type="presParOf" srcId="{E3FB307B-6135-44DB-BF3D-B0522AFB5A06}" destId="{D0FF9120-FFBF-4863-BF03-FF6490FE0260}" srcOrd="8" destOrd="0" presId="urn:microsoft.com/office/officeart/2005/8/layout/vList5"/>
    <dgm:cxn modelId="{E8480169-A60C-4018-8684-2FF8EBE5C2CF}" type="presParOf" srcId="{D0FF9120-FFBF-4863-BF03-FF6490FE0260}" destId="{A31DC49D-38CB-46C5-9DDD-73321B5EAE22}" srcOrd="0" destOrd="0" presId="urn:microsoft.com/office/officeart/2005/8/layout/vList5"/>
    <dgm:cxn modelId="{370B5667-A158-46FC-9799-F1F8C7354D0A}" type="presParOf" srcId="{D0FF9120-FFBF-4863-BF03-FF6490FE0260}" destId="{7C4AA834-352C-447E-B2F8-427CE0A052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C1231F-B6A9-45EA-B4E4-884F898B206C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0A1A6F8-048A-460C-84EB-279937A4B8CA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Ambitious</a:t>
          </a:r>
        </a:p>
        <a:p>
          <a:r>
            <a:rPr lang="en-GB" dirty="0" smtClean="0">
              <a:solidFill>
                <a:schemeClr val="bg1"/>
              </a:solidFill>
            </a:rPr>
            <a:t>Hungry for growth</a:t>
          </a:r>
        </a:p>
        <a:p>
          <a:r>
            <a:rPr lang="en-GB" dirty="0" smtClean="0">
              <a:solidFill>
                <a:schemeClr val="bg1"/>
              </a:solidFill>
            </a:rPr>
            <a:t>Tend to follow procedures and advice</a:t>
          </a:r>
        </a:p>
        <a:p>
          <a:r>
            <a:rPr lang="en-GB" dirty="0" smtClean="0">
              <a:solidFill>
                <a:schemeClr val="bg1"/>
              </a:solidFill>
            </a:rPr>
            <a:t>Future of Dyno</a:t>
          </a:r>
        </a:p>
        <a:p>
          <a:r>
            <a:rPr lang="en-GB" dirty="0" smtClean="0">
              <a:solidFill>
                <a:schemeClr val="bg1"/>
              </a:solidFill>
            </a:rPr>
            <a:t>Better engagement</a:t>
          </a:r>
          <a:endParaRPr lang="en-GB" dirty="0">
            <a:solidFill>
              <a:schemeClr val="bg1"/>
            </a:solidFill>
          </a:endParaRPr>
        </a:p>
      </dgm:t>
    </dgm:pt>
    <dgm:pt modelId="{DE8BE536-E912-447E-88E3-49E7FD1A5DA5}" type="parTrans" cxnId="{F5EEF8C0-AF1E-45EB-B155-86B5C3986404}">
      <dgm:prSet/>
      <dgm:spPr/>
      <dgm:t>
        <a:bodyPr/>
        <a:lstStyle/>
        <a:p>
          <a:endParaRPr lang="en-GB"/>
        </a:p>
      </dgm:t>
    </dgm:pt>
    <dgm:pt modelId="{AF6889BA-EA90-4C93-A531-803BA92054F6}" type="sibTrans" cxnId="{F5EEF8C0-AF1E-45EB-B155-86B5C3986404}">
      <dgm:prSet/>
      <dgm:spPr/>
      <dgm:t>
        <a:bodyPr/>
        <a:lstStyle/>
        <a:p>
          <a:endParaRPr lang="en-GB"/>
        </a:p>
      </dgm:t>
    </dgm:pt>
    <dgm:pt modelId="{0A3B3470-3064-46A9-B784-62177B3BFACF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Reduced knowledge of  business</a:t>
          </a:r>
        </a:p>
        <a:p>
          <a:r>
            <a:rPr lang="en-GB" dirty="0" smtClean="0">
              <a:solidFill>
                <a:schemeClr val="bg1"/>
              </a:solidFill>
            </a:rPr>
            <a:t>Financially committed</a:t>
          </a:r>
        </a:p>
        <a:p>
          <a:r>
            <a:rPr lang="en-GB" dirty="0" smtClean="0">
              <a:solidFill>
                <a:schemeClr val="bg1"/>
              </a:solidFill>
            </a:rPr>
            <a:t>Peer network limited</a:t>
          </a:r>
        </a:p>
        <a:p>
          <a:endParaRPr lang="en-GB" b="1" dirty="0" smtClean="0">
            <a:solidFill>
              <a:schemeClr val="bg1"/>
            </a:solidFill>
          </a:endParaRPr>
        </a:p>
        <a:p>
          <a:endParaRPr lang="en-GB" dirty="0" smtClean="0">
            <a:solidFill>
              <a:schemeClr val="bg1"/>
            </a:solidFill>
          </a:endParaRPr>
        </a:p>
        <a:p>
          <a:endParaRPr lang="en-GB" dirty="0">
            <a:solidFill>
              <a:schemeClr val="bg1"/>
            </a:solidFill>
          </a:endParaRPr>
        </a:p>
      </dgm:t>
    </dgm:pt>
    <dgm:pt modelId="{6EBA1C13-DDE6-4C52-B035-D8865077C4C0}" type="parTrans" cxnId="{49C9240F-7D59-4F64-B721-4A9D7037E725}">
      <dgm:prSet/>
      <dgm:spPr/>
      <dgm:t>
        <a:bodyPr/>
        <a:lstStyle/>
        <a:p>
          <a:endParaRPr lang="en-GB"/>
        </a:p>
      </dgm:t>
    </dgm:pt>
    <dgm:pt modelId="{E5B9719D-25C7-407F-852E-3BA90CF8F4C1}" type="sibTrans" cxnId="{49C9240F-7D59-4F64-B721-4A9D7037E725}">
      <dgm:prSet/>
      <dgm:spPr/>
      <dgm:t>
        <a:bodyPr/>
        <a:lstStyle/>
        <a:p>
          <a:endParaRPr lang="en-GB"/>
        </a:p>
      </dgm:t>
    </dgm:pt>
    <dgm:pt modelId="{24B20D5B-0DDE-4417-82AB-AFF3AC795E53}" type="pres">
      <dgm:prSet presAssocID="{97C1231F-B6A9-45EA-B4E4-884F898B206C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7B955E3-888F-4F82-BBC9-551BA7530DEA}" type="pres">
      <dgm:prSet presAssocID="{97C1231F-B6A9-45EA-B4E4-884F898B206C}" presName="Background" presStyleLbl="bgImgPlace1" presStyleIdx="0" presStyleCn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</dgm:pt>
    <dgm:pt modelId="{D9F9452C-2045-4402-B38F-DD2241552E7B}" type="pres">
      <dgm:prSet presAssocID="{97C1231F-B6A9-45EA-B4E4-884F898B206C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0A84C6-099C-4D21-8B05-FD9C6360AC59}" type="pres">
      <dgm:prSet presAssocID="{97C1231F-B6A9-45EA-B4E4-884F898B206C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414E2E-9B5D-4C26-A301-A2A9B88E7560}" type="pres">
      <dgm:prSet presAssocID="{97C1231F-B6A9-45EA-B4E4-884F898B206C}" presName="Plus" presStyleLbl="alignNode1" presStyleIdx="0" presStyleCnt="2"/>
      <dgm:spPr/>
    </dgm:pt>
    <dgm:pt modelId="{F6C9759D-1218-4CB5-B130-8735C16FA47D}" type="pres">
      <dgm:prSet presAssocID="{97C1231F-B6A9-45EA-B4E4-884F898B206C}" presName="Minus" presStyleLbl="alignNode1" presStyleIdx="1" presStyleCnt="2"/>
      <dgm:spPr/>
    </dgm:pt>
    <dgm:pt modelId="{0CD3F0FF-AFB0-48C2-87AD-1DC02B3D48A1}" type="pres">
      <dgm:prSet presAssocID="{97C1231F-B6A9-45EA-B4E4-884F898B206C}" presName="Divider" presStyleLbl="parChTrans1D1" presStyleIdx="0" presStyleCnt="1"/>
      <dgm:spPr/>
    </dgm:pt>
  </dgm:ptLst>
  <dgm:cxnLst>
    <dgm:cxn modelId="{F5EEF8C0-AF1E-45EB-B155-86B5C3986404}" srcId="{97C1231F-B6A9-45EA-B4E4-884F898B206C}" destId="{90A1A6F8-048A-460C-84EB-279937A4B8CA}" srcOrd="0" destOrd="0" parTransId="{DE8BE536-E912-447E-88E3-49E7FD1A5DA5}" sibTransId="{AF6889BA-EA90-4C93-A531-803BA92054F6}"/>
    <dgm:cxn modelId="{FEFD4309-C9C8-4CC2-8B78-7064DA0729D6}" type="presOf" srcId="{97C1231F-B6A9-45EA-B4E4-884F898B206C}" destId="{24B20D5B-0DDE-4417-82AB-AFF3AC795E53}" srcOrd="0" destOrd="0" presId="urn:microsoft.com/office/officeart/2009/3/layout/PlusandMinus"/>
    <dgm:cxn modelId="{0D3670F0-4B1F-4BB1-9814-8260AEB6FD27}" type="presOf" srcId="{90A1A6F8-048A-460C-84EB-279937A4B8CA}" destId="{D9F9452C-2045-4402-B38F-DD2241552E7B}" srcOrd="0" destOrd="0" presId="urn:microsoft.com/office/officeart/2009/3/layout/PlusandMinus"/>
    <dgm:cxn modelId="{74A7100C-B38A-4609-9005-90874EC13E88}" type="presOf" srcId="{0A3B3470-3064-46A9-B784-62177B3BFACF}" destId="{5D0A84C6-099C-4D21-8B05-FD9C6360AC59}" srcOrd="0" destOrd="0" presId="urn:microsoft.com/office/officeart/2009/3/layout/PlusandMinus"/>
    <dgm:cxn modelId="{49C9240F-7D59-4F64-B721-4A9D7037E725}" srcId="{97C1231F-B6A9-45EA-B4E4-884F898B206C}" destId="{0A3B3470-3064-46A9-B784-62177B3BFACF}" srcOrd="1" destOrd="0" parTransId="{6EBA1C13-DDE6-4C52-B035-D8865077C4C0}" sibTransId="{E5B9719D-25C7-407F-852E-3BA90CF8F4C1}"/>
    <dgm:cxn modelId="{F1F0C836-CB80-4C08-8AAB-E3C3006EBDDA}" type="presParOf" srcId="{24B20D5B-0DDE-4417-82AB-AFF3AC795E53}" destId="{17B955E3-888F-4F82-BBC9-551BA7530DEA}" srcOrd="0" destOrd="0" presId="urn:microsoft.com/office/officeart/2009/3/layout/PlusandMinus"/>
    <dgm:cxn modelId="{EAF2103C-23D8-4A68-9EA4-B756D48A3C79}" type="presParOf" srcId="{24B20D5B-0DDE-4417-82AB-AFF3AC795E53}" destId="{D9F9452C-2045-4402-B38F-DD2241552E7B}" srcOrd="1" destOrd="0" presId="urn:microsoft.com/office/officeart/2009/3/layout/PlusandMinus"/>
    <dgm:cxn modelId="{4C170703-8A58-48EE-8749-23845A05F862}" type="presParOf" srcId="{24B20D5B-0DDE-4417-82AB-AFF3AC795E53}" destId="{5D0A84C6-099C-4D21-8B05-FD9C6360AC59}" srcOrd="2" destOrd="0" presId="urn:microsoft.com/office/officeart/2009/3/layout/PlusandMinus"/>
    <dgm:cxn modelId="{D93CB946-252F-4D27-A2E3-69795319715C}" type="presParOf" srcId="{24B20D5B-0DDE-4417-82AB-AFF3AC795E53}" destId="{EE414E2E-9B5D-4C26-A301-A2A9B88E7560}" srcOrd="3" destOrd="0" presId="urn:microsoft.com/office/officeart/2009/3/layout/PlusandMinus"/>
    <dgm:cxn modelId="{48F078D6-BD43-4F16-8DE0-1A04C04F1737}" type="presParOf" srcId="{24B20D5B-0DDE-4417-82AB-AFF3AC795E53}" destId="{F6C9759D-1218-4CB5-B130-8735C16FA47D}" srcOrd="4" destOrd="0" presId="urn:microsoft.com/office/officeart/2009/3/layout/PlusandMinus"/>
    <dgm:cxn modelId="{9A0334FF-6173-412E-9217-5BE99467B63D}" type="presParOf" srcId="{24B20D5B-0DDE-4417-82AB-AFF3AC795E53}" destId="{0CD3F0FF-AFB0-48C2-87AD-1DC02B3D48A1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128AF7-88CC-4447-9EA7-7EFD303C77E7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A2D13D2-EB39-4F9E-8F9A-41ABE9473096}">
      <dgm:prSet phldrT="[Text]" phldr="1"/>
      <dgm:spPr/>
      <dgm:t>
        <a:bodyPr/>
        <a:lstStyle/>
        <a:p>
          <a:endParaRPr lang="en-GB" dirty="0"/>
        </a:p>
      </dgm:t>
    </dgm:pt>
    <dgm:pt modelId="{F6A05C20-F2A7-47C6-B861-9B886C0CB399}" type="parTrans" cxnId="{D27AC936-0E04-458F-A478-6976B9DEE0DB}">
      <dgm:prSet/>
      <dgm:spPr/>
      <dgm:t>
        <a:bodyPr/>
        <a:lstStyle/>
        <a:p>
          <a:endParaRPr lang="en-GB"/>
        </a:p>
      </dgm:t>
    </dgm:pt>
    <dgm:pt modelId="{927CB3FF-716C-497B-9A4E-7EC10F59B3D4}" type="sibTrans" cxnId="{D27AC936-0E04-458F-A478-6976B9DEE0DB}">
      <dgm:prSet/>
      <dgm:spPr/>
      <dgm:t>
        <a:bodyPr/>
        <a:lstStyle/>
        <a:p>
          <a:endParaRPr lang="en-GB"/>
        </a:p>
      </dgm:t>
    </dgm:pt>
    <dgm:pt modelId="{F1CA11E0-F4C1-4ED2-8372-DAEC9518710E}">
      <dgm:prSet phldrT="[Text]"/>
      <dgm:spPr/>
      <dgm:t>
        <a:bodyPr/>
        <a:lstStyle/>
        <a:p>
          <a:r>
            <a:rPr lang="en-GB" dirty="0" smtClean="0"/>
            <a:t>Introduction of new tools to motivate and incentivise franchisees whilst encouraging the right behaviours</a:t>
          </a:r>
          <a:endParaRPr lang="en-GB" dirty="0"/>
        </a:p>
      </dgm:t>
    </dgm:pt>
    <dgm:pt modelId="{26399E2B-2558-4CAE-A752-6549D3399003}" type="parTrans" cxnId="{52F1B555-5AB0-4D5D-A7B3-5D83AE485370}">
      <dgm:prSet/>
      <dgm:spPr/>
      <dgm:t>
        <a:bodyPr/>
        <a:lstStyle/>
        <a:p>
          <a:endParaRPr lang="en-GB"/>
        </a:p>
      </dgm:t>
    </dgm:pt>
    <dgm:pt modelId="{78DC7026-B2E0-4978-87A4-9790F9EE4C48}" type="sibTrans" cxnId="{52F1B555-5AB0-4D5D-A7B3-5D83AE485370}">
      <dgm:prSet/>
      <dgm:spPr/>
      <dgm:t>
        <a:bodyPr/>
        <a:lstStyle/>
        <a:p>
          <a:endParaRPr lang="en-GB"/>
        </a:p>
      </dgm:t>
    </dgm:pt>
    <dgm:pt modelId="{DDB07358-184D-4559-B7B5-56C59DFD45E6}">
      <dgm:prSet phldrT="[Text]" phldr="1"/>
      <dgm:spPr/>
      <dgm:t>
        <a:bodyPr/>
        <a:lstStyle/>
        <a:p>
          <a:endParaRPr lang="en-GB"/>
        </a:p>
      </dgm:t>
    </dgm:pt>
    <dgm:pt modelId="{969C808C-6975-4292-B499-3D2E98B2AB6D}" type="parTrans" cxnId="{7A18B083-7AA1-4F8C-91BF-7271F10A7312}">
      <dgm:prSet/>
      <dgm:spPr/>
      <dgm:t>
        <a:bodyPr/>
        <a:lstStyle/>
        <a:p>
          <a:endParaRPr lang="en-GB"/>
        </a:p>
      </dgm:t>
    </dgm:pt>
    <dgm:pt modelId="{A4C3D331-A1F0-4E7D-9971-AFFD52AE582C}" type="sibTrans" cxnId="{7A18B083-7AA1-4F8C-91BF-7271F10A7312}">
      <dgm:prSet/>
      <dgm:spPr/>
      <dgm:t>
        <a:bodyPr/>
        <a:lstStyle/>
        <a:p>
          <a:endParaRPr lang="en-GB"/>
        </a:p>
      </dgm:t>
    </dgm:pt>
    <dgm:pt modelId="{5677F442-6015-4A4B-B885-23B0C40FA8D3}">
      <dgm:prSet phldrT="[Text]"/>
      <dgm:spPr/>
      <dgm:t>
        <a:bodyPr/>
        <a:lstStyle/>
        <a:p>
          <a:r>
            <a:rPr lang="en-GB" dirty="0" smtClean="0"/>
            <a:t>Demonstrate opportunities and reward franchisees who are exemplars</a:t>
          </a:r>
          <a:endParaRPr lang="en-GB" dirty="0"/>
        </a:p>
      </dgm:t>
    </dgm:pt>
    <dgm:pt modelId="{A7CC876F-9AFD-4897-84A0-FCD63B908A8A}" type="parTrans" cxnId="{74FF410F-50D0-431B-ADE4-95C82FFD5E4F}">
      <dgm:prSet/>
      <dgm:spPr/>
      <dgm:t>
        <a:bodyPr/>
        <a:lstStyle/>
        <a:p>
          <a:endParaRPr lang="en-GB"/>
        </a:p>
      </dgm:t>
    </dgm:pt>
    <dgm:pt modelId="{103891B7-4723-4DB2-ADE3-A189FC9C7E27}" type="sibTrans" cxnId="{74FF410F-50D0-431B-ADE4-95C82FFD5E4F}">
      <dgm:prSet/>
      <dgm:spPr/>
      <dgm:t>
        <a:bodyPr/>
        <a:lstStyle/>
        <a:p>
          <a:endParaRPr lang="en-GB"/>
        </a:p>
      </dgm:t>
    </dgm:pt>
    <dgm:pt modelId="{95C95582-F8A0-4FDA-B859-A540E9B61178}">
      <dgm:prSet phldrT="[Text]" phldr="1"/>
      <dgm:spPr/>
      <dgm:t>
        <a:bodyPr/>
        <a:lstStyle/>
        <a:p>
          <a:endParaRPr lang="en-GB"/>
        </a:p>
      </dgm:t>
    </dgm:pt>
    <dgm:pt modelId="{E03110B7-4563-4658-99B1-77CE6DE902F7}" type="parTrans" cxnId="{F7B31A5C-9BDD-4397-BB26-35961C86D1EF}">
      <dgm:prSet/>
      <dgm:spPr/>
      <dgm:t>
        <a:bodyPr/>
        <a:lstStyle/>
        <a:p>
          <a:endParaRPr lang="en-GB"/>
        </a:p>
      </dgm:t>
    </dgm:pt>
    <dgm:pt modelId="{6AF28386-457E-4313-90B9-5FA8711F53FD}" type="sibTrans" cxnId="{F7B31A5C-9BDD-4397-BB26-35961C86D1EF}">
      <dgm:prSet/>
      <dgm:spPr/>
      <dgm:t>
        <a:bodyPr/>
        <a:lstStyle/>
        <a:p>
          <a:endParaRPr lang="en-GB"/>
        </a:p>
      </dgm:t>
    </dgm:pt>
    <dgm:pt modelId="{F24FC9DB-1458-485F-9ACD-D2A36D939DF1}">
      <dgm:prSet phldrT="[Text]"/>
      <dgm:spPr/>
      <dgm:t>
        <a:bodyPr/>
        <a:lstStyle/>
        <a:p>
          <a:r>
            <a:rPr lang="en-GB" dirty="0" smtClean="0"/>
            <a:t>Sometimes </a:t>
          </a:r>
          <a:r>
            <a:rPr lang="en-GB" dirty="0" smtClean="0"/>
            <a:t>its right to help franchisees to go and be successful elsewhere</a:t>
          </a:r>
          <a:endParaRPr lang="en-GB" dirty="0"/>
        </a:p>
      </dgm:t>
    </dgm:pt>
    <dgm:pt modelId="{C9942EB7-B02F-46CF-85C3-A10AE31767C0}" type="parTrans" cxnId="{F1C7CAE3-A0CA-46A5-A320-4F6EC01BAAE4}">
      <dgm:prSet/>
      <dgm:spPr/>
      <dgm:t>
        <a:bodyPr/>
        <a:lstStyle/>
        <a:p>
          <a:endParaRPr lang="en-GB"/>
        </a:p>
      </dgm:t>
    </dgm:pt>
    <dgm:pt modelId="{7FAD1E1E-4D29-45F0-AA95-C399FA517C49}" type="sibTrans" cxnId="{F1C7CAE3-A0CA-46A5-A320-4F6EC01BAAE4}">
      <dgm:prSet/>
      <dgm:spPr/>
      <dgm:t>
        <a:bodyPr/>
        <a:lstStyle/>
        <a:p>
          <a:endParaRPr lang="en-GB"/>
        </a:p>
      </dgm:t>
    </dgm:pt>
    <dgm:pt modelId="{83D3C745-353F-47E3-8D38-88C3FBD3FDF3}" type="pres">
      <dgm:prSet presAssocID="{98128AF7-88CC-4447-9EA7-7EFD303C77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29FD734-AC27-4EA6-83E3-BC018E225DFC}" type="pres">
      <dgm:prSet presAssocID="{7A2D13D2-EB39-4F9E-8F9A-41ABE9473096}" presName="composite" presStyleCnt="0"/>
      <dgm:spPr/>
    </dgm:pt>
    <dgm:pt modelId="{DD6185DB-42D8-432E-9ECD-DA82D5258A87}" type="pres">
      <dgm:prSet presAssocID="{7A2D13D2-EB39-4F9E-8F9A-41ABE947309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8AD82B-BDC8-4A09-A106-84AF5D8016E4}" type="pres">
      <dgm:prSet presAssocID="{7A2D13D2-EB39-4F9E-8F9A-41ABE947309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555962-4767-4BE2-9C54-CA02C54554EB}" type="pres">
      <dgm:prSet presAssocID="{927CB3FF-716C-497B-9A4E-7EC10F59B3D4}" presName="sp" presStyleCnt="0"/>
      <dgm:spPr/>
    </dgm:pt>
    <dgm:pt modelId="{1ABFE03A-EA09-4E7A-A6EE-020E95D05858}" type="pres">
      <dgm:prSet presAssocID="{DDB07358-184D-4559-B7B5-56C59DFD45E6}" presName="composite" presStyleCnt="0"/>
      <dgm:spPr/>
    </dgm:pt>
    <dgm:pt modelId="{3FE89E45-ED0A-4478-8435-4EC20D474891}" type="pres">
      <dgm:prSet presAssocID="{DDB07358-184D-4559-B7B5-56C59DFD45E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544195-8086-46BB-B356-19472D94BBDD}" type="pres">
      <dgm:prSet presAssocID="{DDB07358-184D-4559-B7B5-56C59DFD45E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789EC5-B481-4003-BF53-906159D61F0D}" type="pres">
      <dgm:prSet presAssocID="{A4C3D331-A1F0-4E7D-9971-AFFD52AE582C}" presName="sp" presStyleCnt="0"/>
      <dgm:spPr/>
    </dgm:pt>
    <dgm:pt modelId="{0354B035-33AD-4AA7-9959-537B254C4BEE}" type="pres">
      <dgm:prSet presAssocID="{95C95582-F8A0-4FDA-B859-A540E9B61178}" presName="composite" presStyleCnt="0"/>
      <dgm:spPr/>
    </dgm:pt>
    <dgm:pt modelId="{B0C67492-6A15-42F4-9BA4-D4873927B06E}" type="pres">
      <dgm:prSet presAssocID="{95C95582-F8A0-4FDA-B859-A540E9B6117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3BCC9D-B045-431B-A1A2-878CE3BD6D82}" type="pres">
      <dgm:prSet presAssocID="{95C95582-F8A0-4FDA-B859-A540E9B6117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26EDB87-BD0E-4929-A138-5088F1C13693}" type="presOf" srcId="{95C95582-F8A0-4FDA-B859-A540E9B61178}" destId="{B0C67492-6A15-42F4-9BA4-D4873927B06E}" srcOrd="0" destOrd="0" presId="urn:microsoft.com/office/officeart/2005/8/layout/chevron2"/>
    <dgm:cxn modelId="{D27AC936-0E04-458F-A478-6976B9DEE0DB}" srcId="{98128AF7-88CC-4447-9EA7-7EFD303C77E7}" destId="{7A2D13D2-EB39-4F9E-8F9A-41ABE9473096}" srcOrd="0" destOrd="0" parTransId="{F6A05C20-F2A7-47C6-B861-9B886C0CB399}" sibTransId="{927CB3FF-716C-497B-9A4E-7EC10F59B3D4}"/>
    <dgm:cxn modelId="{8338A660-FDAD-4C38-B0D8-EFDAE2A5723E}" type="presOf" srcId="{5677F442-6015-4A4B-B885-23B0C40FA8D3}" destId="{31544195-8086-46BB-B356-19472D94BBDD}" srcOrd="0" destOrd="0" presId="urn:microsoft.com/office/officeart/2005/8/layout/chevron2"/>
    <dgm:cxn modelId="{7A18B083-7AA1-4F8C-91BF-7271F10A7312}" srcId="{98128AF7-88CC-4447-9EA7-7EFD303C77E7}" destId="{DDB07358-184D-4559-B7B5-56C59DFD45E6}" srcOrd="1" destOrd="0" parTransId="{969C808C-6975-4292-B499-3D2E98B2AB6D}" sibTransId="{A4C3D331-A1F0-4E7D-9971-AFFD52AE582C}"/>
    <dgm:cxn modelId="{43F13ADE-8C2C-4CD4-AD3E-89259A5703D8}" type="presOf" srcId="{7A2D13D2-EB39-4F9E-8F9A-41ABE9473096}" destId="{DD6185DB-42D8-432E-9ECD-DA82D5258A87}" srcOrd="0" destOrd="0" presId="urn:microsoft.com/office/officeart/2005/8/layout/chevron2"/>
    <dgm:cxn modelId="{D6A20E7B-9775-4644-827A-EEADAAD52377}" type="presOf" srcId="{DDB07358-184D-4559-B7B5-56C59DFD45E6}" destId="{3FE89E45-ED0A-4478-8435-4EC20D474891}" srcOrd="0" destOrd="0" presId="urn:microsoft.com/office/officeart/2005/8/layout/chevron2"/>
    <dgm:cxn modelId="{74FF410F-50D0-431B-ADE4-95C82FFD5E4F}" srcId="{DDB07358-184D-4559-B7B5-56C59DFD45E6}" destId="{5677F442-6015-4A4B-B885-23B0C40FA8D3}" srcOrd="0" destOrd="0" parTransId="{A7CC876F-9AFD-4897-84A0-FCD63B908A8A}" sibTransId="{103891B7-4723-4DB2-ADE3-A189FC9C7E27}"/>
    <dgm:cxn modelId="{F1C7CAE3-A0CA-46A5-A320-4F6EC01BAAE4}" srcId="{95C95582-F8A0-4FDA-B859-A540E9B61178}" destId="{F24FC9DB-1458-485F-9ACD-D2A36D939DF1}" srcOrd="0" destOrd="0" parTransId="{C9942EB7-B02F-46CF-85C3-A10AE31767C0}" sibTransId="{7FAD1E1E-4D29-45F0-AA95-C399FA517C49}"/>
    <dgm:cxn modelId="{F7B31A5C-9BDD-4397-BB26-35961C86D1EF}" srcId="{98128AF7-88CC-4447-9EA7-7EFD303C77E7}" destId="{95C95582-F8A0-4FDA-B859-A540E9B61178}" srcOrd="2" destOrd="0" parTransId="{E03110B7-4563-4658-99B1-77CE6DE902F7}" sibTransId="{6AF28386-457E-4313-90B9-5FA8711F53FD}"/>
    <dgm:cxn modelId="{E263E155-CAD1-43C0-AE64-7914CE2697BD}" type="presOf" srcId="{98128AF7-88CC-4447-9EA7-7EFD303C77E7}" destId="{83D3C745-353F-47E3-8D38-88C3FBD3FDF3}" srcOrd="0" destOrd="0" presId="urn:microsoft.com/office/officeart/2005/8/layout/chevron2"/>
    <dgm:cxn modelId="{52F1B555-5AB0-4D5D-A7B3-5D83AE485370}" srcId="{7A2D13D2-EB39-4F9E-8F9A-41ABE9473096}" destId="{F1CA11E0-F4C1-4ED2-8372-DAEC9518710E}" srcOrd="0" destOrd="0" parTransId="{26399E2B-2558-4CAE-A752-6549D3399003}" sibTransId="{78DC7026-B2E0-4978-87A4-9790F9EE4C48}"/>
    <dgm:cxn modelId="{53F98D73-8689-4C8F-B559-95DD2A947508}" type="presOf" srcId="{F1CA11E0-F4C1-4ED2-8372-DAEC9518710E}" destId="{ED8AD82B-BDC8-4A09-A106-84AF5D8016E4}" srcOrd="0" destOrd="0" presId="urn:microsoft.com/office/officeart/2005/8/layout/chevron2"/>
    <dgm:cxn modelId="{793AF870-7368-45E6-84FF-FEF74ABDE79E}" type="presOf" srcId="{F24FC9DB-1458-485F-9ACD-D2A36D939DF1}" destId="{373BCC9D-B045-431B-A1A2-878CE3BD6D82}" srcOrd="0" destOrd="0" presId="urn:microsoft.com/office/officeart/2005/8/layout/chevron2"/>
    <dgm:cxn modelId="{48A82519-A7F3-4089-99AC-39FB4C4A374B}" type="presParOf" srcId="{83D3C745-353F-47E3-8D38-88C3FBD3FDF3}" destId="{429FD734-AC27-4EA6-83E3-BC018E225DFC}" srcOrd="0" destOrd="0" presId="urn:microsoft.com/office/officeart/2005/8/layout/chevron2"/>
    <dgm:cxn modelId="{D2F6ECAC-AE83-456C-AEBE-A08166390BF0}" type="presParOf" srcId="{429FD734-AC27-4EA6-83E3-BC018E225DFC}" destId="{DD6185DB-42D8-432E-9ECD-DA82D5258A87}" srcOrd="0" destOrd="0" presId="urn:microsoft.com/office/officeart/2005/8/layout/chevron2"/>
    <dgm:cxn modelId="{1EDADFD8-BB49-40F0-9E00-61380CF284DC}" type="presParOf" srcId="{429FD734-AC27-4EA6-83E3-BC018E225DFC}" destId="{ED8AD82B-BDC8-4A09-A106-84AF5D8016E4}" srcOrd="1" destOrd="0" presId="urn:microsoft.com/office/officeart/2005/8/layout/chevron2"/>
    <dgm:cxn modelId="{68FFFAAE-250A-4BE5-B85E-159A049C93F9}" type="presParOf" srcId="{83D3C745-353F-47E3-8D38-88C3FBD3FDF3}" destId="{71555962-4767-4BE2-9C54-CA02C54554EB}" srcOrd="1" destOrd="0" presId="urn:microsoft.com/office/officeart/2005/8/layout/chevron2"/>
    <dgm:cxn modelId="{FF96F157-835B-43ED-8B87-1554535FF09C}" type="presParOf" srcId="{83D3C745-353F-47E3-8D38-88C3FBD3FDF3}" destId="{1ABFE03A-EA09-4E7A-A6EE-020E95D05858}" srcOrd="2" destOrd="0" presId="urn:microsoft.com/office/officeart/2005/8/layout/chevron2"/>
    <dgm:cxn modelId="{6B74C0F8-67F8-4C90-BE0C-6126D2B7CF77}" type="presParOf" srcId="{1ABFE03A-EA09-4E7A-A6EE-020E95D05858}" destId="{3FE89E45-ED0A-4478-8435-4EC20D474891}" srcOrd="0" destOrd="0" presId="urn:microsoft.com/office/officeart/2005/8/layout/chevron2"/>
    <dgm:cxn modelId="{F059A0CB-ADA9-4816-AC01-64EA384CF1D1}" type="presParOf" srcId="{1ABFE03A-EA09-4E7A-A6EE-020E95D05858}" destId="{31544195-8086-46BB-B356-19472D94BBDD}" srcOrd="1" destOrd="0" presId="urn:microsoft.com/office/officeart/2005/8/layout/chevron2"/>
    <dgm:cxn modelId="{44C6D1F7-B070-4001-8BF6-63AD42C413B5}" type="presParOf" srcId="{83D3C745-353F-47E3-8D38-88C3FBD3FDF3}" destId="{A2789EC5-B481-4003-BF53-906159D61F0D}" srcOrd="3" destOrd="0" presId="urn:microsoft.com/office/officeart/2005/8/layout/chevron2"/>
    <dgm:cxn modelId="{6BB7C1FB-0846-4F46-8D4D-8AAD413F7701}" type="presParOf" srcId="{83D3C745-353F-47E3-8D38-88C3FBD3FDF3}" destId="{0354B035-33AD-4AA7-9959-537B254C4BEE}" srcOrd="4" destOrd="0" presId="urn:microsoft.com/office/officeart/2005/8/layout/chevron2"/>
    <dgm:cxn modelId="{F5EC6681-9B8C-435E-B166-9390E2FB8927}" type="presParOf" srcId="{0354B035-33AD-4AA7-9959-537B254C4BEE}" destId="{B0C67492-6A15-42F4-9BA4-D4873927B06E}" srcOrd="0" destOrd="0" presId="urn:microsoft.com/office/officeart/2005/8/layout/chevron2"/>
    <dgm:cxn modelId="{15506906-78A6-43A6-B2E0-7FFF8FDDBB40}" type="presParOf" srcId="{0354B035-33AD-4AA7-9959-537B254C4BEE}" destId="{373BCC9D-B045-431B-A1A2-878CE3BD6D8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2C3746-F346-4D63-81BA-70416666D728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1925BAF5-53B6-4639-9BEC-DA55260B674D}">
      <dgm:prSet phldrT="[Text]" custT="1"/>
      <dgm:spPr>
        <a:solidFill>
          <a:srgbClr val="FE370F"/>
        </a:solidFill>
      </dgm:spPr>
      <dgm:t>
        <a:bodyPr/>
        <a:lstStyle/>
        <a:p>
          <a:r>
            <a:rPr lang="en-GB" sz="1600" dirty="0" smtClean="0"/>
            <a:t>New Franchise Agreement</a:t>
          </a:r>
        </a:p>
        <a:p>
          <a:endParaRPr lang="en-GB" sz="800" dirty="0" smtClean="0"/>
        </a:p>
        <a:p>
          <a:r>
            <a:rPr lang="en-GB" sz="1300" dirty="0" smtClean="0"/>
            <a:t>Contemporary</a:t>
          </a:r>
        </a:p>
        <a:p>
          <a:r>
            <a:rPr lang="en-GB" sz="1300" dirty="0" smtClean="0"/>
            <a:t>Simple</a:t>
          </a:r>
        </a:p>
        <a:p>
          <a:r>
            <a:rPr lang="en-GB" sz="1300" dirty="0" smtClean="0"/>
            <a:t>Fit for purpose</a:t>
          </a:r>
          <a:endParaRPr lang="en-GB" sz="1300" dirty="0"/>
        </a:p>
      </dgm:t>
    </dgm:pt>
    <dgm:pt modelId="{D6EC9620-E1DE-4620-A688-78AADB6D1E5F}" type="parTrans" cxnId="{2AD197B6-98B8-4095-90DC-54B417852C0D}">
      <dgm:prSet/>
      <dgm:spPr/>
      <dgm:t>
        <a:bodyPr/>
        <a:lstStyle/>
        <a:p>
          <a:endParaRPr lang="en-GB"/>
        </a:p>
      </dgm:t>
    </dgm:pt>
    <dgm:pt modelId="{FB7EB649-C7B2-4876-9C6D-373C21415F77}" type="sibTrans" cxnId="{2AD197B6-98B8-4095-90DC-54B417852C0D}">
      <dgm:prSet/>
      <dgm:spPr/>
      <dgm:t>
        <a:bodyPr/>
        <a:lstStyle/>
        <a:p>
          <a:endParaRPr lang="en-GB"/>
        </a:p>
      </dgm:t>
    </dgm:pt>
    <dgm:pt modelId="{C75900C3-0B44-4A53-9572-CBE1E37A3A25}">
      <dgm:prSet phldrT="[Text]" custT="1"/>
      <dgm:spPr>
        <a:solidFill>
          <a:srgbClr val="FE370F"/>
        </a:solidFill>
      </dgm:spPr>
      <dgm:t>
        <a:bodyPr/>
        <a:lstStyle/>
        <a:p>
          <a:r>
            <a:rPr lang="en-GB" sz="1600" dirty="0" smtClean="0"/>
            <a:t>Increase Franchise Profitability</a:t>
          </a:r>
        </a:p>
        <a:p>
          <a:endParaRPr lang="en-GB" sz="800" dirty="0" smtClean="0"/>
        </a:p>
        <a:p>
          <a:r>
            <a:rPr lang="en-GB" sz="1300" dirty="0" smtClean="0"/>
            <a:t>Without giving handouts</a:t>
          </a:r>
          <a:endParaRPr lang="en-GB" sz="1300" dirty="0"/>
        </a:p>
      </dgm:t>
    </dgm:pt>
    <dgm:pt modelId="{C7641C8B-9B50-4359-B83B-1E57284AF60C}" type="parTrans" cxnId="{A64CB60B-2E57-4613-862F-76CD89562E64}">
      <dgm:prSet/>
      <dgm:spPr/>
      <dgm:t>
        <a:bodyPr/>
        <a:lstStyle/>
        <a:p>
          <a:endParaRPr lang="en-GB"/>
        </a:p>
      </dgm:t>
    </dgm:pt>
    <dgm:pt modelId="{F683982D-1F7E-477A-85E8-46674C6AC2DC}" type="sibTrans" cxnId="{A64CB60B-2E57-4613-862F-76CD89562E64}">
      <dgm:prSet/>
      <dgm:spPr/>
      <dgm:t>
        <a:bodyPr/>
        <a:lstStyle/>
        <a:p>
          <a:endParaRPr lang="en-GB"/>
        </a:p>
      </dgm:t>
    </dgm:pt>
    <dgm:pt modelId="{025B26CB-3E43-4038-8329-76E9E1E66CFA}">
      <dgm:prSet phldrT="[Text]" custT="1"/>
      <dgm:spPr>
        <a:solidFill>
          <a:srgbClr val="FE370F"/>
        </a:solidFill>
      </dgm:spPr>
      <dgm:t>
        <a:bodyPr/>
        <a:lstStyle/>
        <a:p>
          <a:r>
            <a:rPr lang="en-GB" sz="1600" dirty="0" smtClean="0"/>
            <a:t>Improve Service Standards</a:t>
          </a:r>
        </a:p>
        <a:p>
          <a:endParaRPr lang="en-GB" sz="800" dirty="0" smtClean="0"/>
        </a:p>
        <a:p>
          <a:r>
            <a:rPr lang="en-GB" sz="1300" dirty="0" smtClean="0"/>
            <a:t>Motivators to drive desired behaviours</a:t>
          </a:r>
          <a:endParaRPr lang="en-GB" sz="1300" dirty="0"/>
        </a:p>
      </dgm:t>
    </dgm:pt>
    <dgm:pt modelId="{E4726201-71CD-40D4-BB17-A855EE433178}" type="parTrans" cxnId="{67773C0A-7043-4A57-9591-AD926C25CAAF}">
      <dgm:prSet/>
      <dgm:spPr/>
      <dgm:t>
        <a:bodyPr/>
        <a:lstStyle/>
        <a:p>
          <a:endParaRPr lang="en-GB"/>
        </a:p>
      </dgm:t>
    </dgm:pt>
    <dgm:pt modelId="{84B43B1D-5018-45EA-ABC7-D05AEC727E3A}" type="sibTrans" cxnId="{67773C0A-7043-4A57-9591-AD926C25CAAF}">
      <dgm:prSet/>
      <dgm:spPr/>
      <dgm:t>
        <a:bodyPr/>
        <a:lstStyle/>
        <a:p>
          <a:endParaRPr lang="en-GB"/>
        </a:p>
      </dgm:t>
    </dgm:pt>
    <dgm:pt modelId="{4DE25796-4754-4914-8D8D-DA871BACB1C5}">
      <dgm:prSet phldrT="[Text]" custT="1"/>
      <dgm:spPr>
        <a:solidFill>
          <a:srgbClr val="FE370F"/>
        </a:solidFill>
      </dgm:spPr>
      <dgm:t>
        <a:bodyPr/>
        <a:lstStyle/>
        <a:p>
          <a:r>
            <a:rPr lang="en-GB" sz="1500" dirty="0" smtClean="0"/>
            <a:t>Create an Environment for Growth</a:t>
          </a:r>
        </a:p>
        <a:p>
          <a:endParaRPr lang="en-GB" sz="800" dirty="0" smtClean="0"/>
        </a:p>
        <a:p>
          <a:r>
            <a:rPr lang="en-GB" sz="1300" dirty="0" smtClean="0"/>
            <a:t>Scale &amp; investment</a:t>
          </a:r>
          <a:endParaRPr lang="en-GB" sz="1300" dirty="0"/>
        </a:p>
      </dgm:t>
    </dgm:pt>
    <dgm:pt modelId="{B1FAFF84-097C-47BB-898E-CB49A747A118}" type="parTrans" cxnId="{8152F735-50F1-4D00-A164-C60C26BCB965}">
      <dgm:prSet/>
      <dgm:spPr/>
      <dgm:t>
        <a:bodyPr/>
        <a:lstStyle/>
        <a:p>
          <a:endParaRPr lang="en-GB"/>
        </a:p>
      </dgm:t>
    </dgm:pt>
    <dgm:pt modelId="{A297EEDC-1E9C-465C-A348-FE2C158976C4}" type="sibTrans" cxnId="{8152F735-50F1-4D00-A164-C60C26BCB965}">
      <dgm:prSet/>
      <dgm:spPr/>
      <dgm:t>
        <a:bodyPr/>
        <a:lstStyle/>
        <a:p>
          <a:endParaRPr lang="en-GB"/>
        </a:p>
      </dgm:t>
    </dgm:pt>
    <dgm:pt modelId="{82BC057F-E528-4FA1-BDE8-4526F73BFE9A}" type="pres">
      <dgm:prSet presAssocID="{D12C3746-F346-4D63-81BA-70416666D728}" presName="Name0" presStyleCnt="0">
        <dgm:presLayoutVars>
          <dgm:dir/>
          <dgm:resizeHandles val="exact"/>
        </dgm:presLayoutVars>
      </dgm:prSet>
      <dgm:spPr/>
    </dgm:pt>
    <dgm:pt modelId="{45752451-A0AC-4A25-9C81-E5AAB8FB0028}" type="pres">
      <dgm:prSet presAssocID="{D12C3746-F346-4D63-81BA-70416666D728}" presName="bkgdShp" presStyleLbl="alignAccFollowNode1" presStyleIdx="0" presStyleCnt="1"/>
      <dgm:spPr>
        <a:solidFill>
          <a:schemeClr val="accent6">
            <a:lumMod val="20000"/>
            <a:lumOff val="80000"/>
            <a:alpha val="90000"/>
          </a:schemeClr>
        </a:solidFill>
      </dgm:spPr>
    </dgm:pt>
    <dgm:pt modelId="{FB34E645-0A36-4D96-B0EB-8DDF6222A429}" type="pres">
      <dgm:prSet presAssocID="{D12C3746-F346-4D63-81BA-70416666D728}" presName="linComp" presStyleCnt="0"/>
      <dgm:spPr/>
    </dgm:pt>
    <dgm:pt modelId="{3725A319-3571-4B84-8A26-9B23F164F07C}" type="pres">
      <dgm:prSet presAssocID="{1925BAF5-53B6-4639-9BEC-DA55260B674D}" presName="compNode" presStyleCnt="0"/>
      <dgm:spPr/>
    </dgm:pt>
    <dgm:pt modelId="{AED6915D-FD14-4C93-B539-BB78A8744E4A}" type="pres">
      <dgm:prSet presAssocID="{1925BAF5-53B6-4639-9BEC-DA55260B674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69E67A-B287-42D0-9AB0-F41B7CF962E5}" type="pres">
      <dgm:prSet presAssocID="{1925BAF5-53B6-4639-9BEC-DA55260B674D}" presName="invisiNode" presStyleLbl="node1" presStyleIdx="0" presStyleCnt="4"/>
      <dgm:spPr/>
    </dgm:pt>
    <dgm:pt modelId="{7CA2232C-7CEB-4456-975F-96C91CE1A7B3}" type="pres">
      <dgm:prSet presAssocID="{1925BAF5-53B6-4639-9BEC-DA55260B674D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CB7FD3C-B540-4C34-AA7C-5EA741257295}" type="pres">
      <dgm:prSet presAssocID="{FB7EB649-C7B2-4876-9C6D-373C21415F7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78272ADC-E18E-4DE1-8CBC-6C97071E9B33}" type="pres">
      <dgm:prSet presAssocID="{C75900C3-0B44-4A53-9572-CBE1E37A3A25}" presName="compNode" presStyleCnt="0"/>
      <dgm:spPr/>
    </dgm:pt>
    <dgm:pt modelId="{20EC1321-F633-4500-BD19-2B9D2CB37FB9}" type="pres">
      <dgm:prSet presAssocID="{C75900C3-0B44-4A53-9572-CBE1E37A3A2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D5FABE-E379-44D6-B57F-61806A7F4857}" type="pres">
      <dgm:prSet presAssocID="{C75900C3-0B44-4A53-9572-CBE1E37A3A25}" presName="invisiNode" presStyleLbl="node1" presStyleIdx="1" presStyleCnt="4"/>
      <dgm:spPr/>
    </dgm:pt>
    <dgm:pt modelId="{2C9B2960-3271-4AAF-A90C-6C85873494E7}" type="pres">
      <dgm:prSet presAssocID="{C75900C3-0B44-4A53-9572-CBE1E37A3A25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0BC68A5-212D-44A8-AFDC-629D88859503}" type="pres">
      <dgm:prSet presAssocID="{F683982D-1F7E-477A-85E8-46674C6AC2DC}" presName="sibTrans" presStyleLbl="sibTrans2D1" presStyleIdx="0" presStyleCnt="0"/>
      <dgm:spPr/>
      <dgm:t>
        <a:bodyPr/>
        <a:lstStyle/>
        <a:p>
          <a:endParaRPr lang="en-GB"/>
        </a:p>
      </dgm:t>
    </dgm:pt>
    <dgm:pt modelId="{F32643CD-240A-46F7-BE1C-A1CE2CD12FDD}" type="pres">
      <dgm:prSet presAssocID="{025B26CB-3E43-4038-8329-76E9E1E66CFA}" presName="compNode" presStyleCnt="0"/>
      <dgm:spPr/>
    </dgm:pt>
    <dgm:pt modelId="{36536E3B-377E-4058-A323-0FAA48DC475E}" type="pres">
      <dgm:prSet presAssocID="{025B26CB-3E43-4038-8329-76E9E1E66CF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D796A6-6D82-4045-955B-8F2D6018C32E}" type="pres">
      <dgm:prSet presAssocID="{025B26CB-3E43-4038-8329-76E9E1E66CFA}" presName="invisiNode" presStyleLbl="node1" presStyleIdx="2" presStyleCnt="4"/>
      <dgm:spPr/>
    </dgm:pt>
    <dgm:pt modelId="{163DEE2C-2FA7-4514-B6F9-F946B1383E68}" type="pres">
      <dgm:prSet presAssocID="{025B26CB-3E43-4038-8329-76E9E1E66CFA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C3E79CB-E095-42B8-A2D8-78D184A881E7}" type="pres">
      <dgm:prSet presAssocID="{84B43B1D-5018-45EA-ABC7-D05AEC727E3A}" presName="sibTrans" presStyleLbl="sibTrans2D1" presStyleIdx="0" presStyleCnt="0"/>
      <dgm:spPr/>
      <dgm:t>
        <a:bodyPr/>
        <a:lstStyle/>
        <a:p>
          <a:endParaRPr lang="en-GB"/>
        </a:p>
      </dgm:t>
    </dgm:pt>
    <dgm:pt modelId="{7F551BF6-FE38-4748-8404-E13523869D0F}" type="pres">
      <dgm:prSet presAssocID="{4DE25796-4754-4914-8D8D-DA871BACB1C5}" presName="compNode" presStyleCnt="0"/>
      <dgm:spPr/>
    </dgm:pt>
    <dgm:pt modelId="{7CF64C06-BD14-41E1-B052-9276B82A48C9}" type="pres">
      <dgm:prSet presAssocID="{4DE25796-4754-4914-8D8D-DA871BACB1C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FC8CF5-1DD5-4643-8124-1B8EFACE9380}" type="pres">
      <dgm:prSet presAssocID="{4DE25796-4754-4914-8D8D-DA871BACB1C5}" presName="invisiNode" presStyleLbl="node1" presStyleIdx="3" presStyleCnt="4"/>
      <dgm:spPr/>
    </dgm:pt>
    <dgm:pt modelId="{1CA65B3C-6788-414B-BAE9-DC23BE5A9627}" type="pres">
      <dgm:prSet presAssocID="{4DE25796-4754-4914-8D8D-DA871BACB1C5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E46B4651-00D7-4DCB-A893-01F076E04B75}" type="presOf" srcId="{1925BAF5-53B6-4639-9BEC-DA55260B674D}" destId="{AED6915D-FD14-4C93-B539-BB78A8744E4A}" srcOrd="0" destOrd="0" presId="urn:microsoft.com/office/officeart/2005/8/layout/pList2#1"/>
    <dgm:cxn modelId="{22812FA2-4413-45C2-9B06-E3F254E9AB91}" type="presOf" srcId="{D12C3746-F346-4D63-81BA-70416666D728}" destId="{82BC057F-E528-4FA1-BDE8-4526F73BFE9A}" srcOrd="0" destOrd="0" presId="urn:microsoft.com/office/officeart/2005/8/layout/pList2#1"/>
    <dgm:cxn modelId="{67773C0A-7043-4A57-9591-AD926C25CAAF}" srcId="{D12C3746-F346-4D63-81BA-70416666D728}" destId="{025B26CB-3E43-4038-8329-76E9E1E66CFA}" srcOrd="2" destOrd="0" parTransId="{E4726201-71CD-40D4-BB17-A855EE433178}" sibTransId="{84B43B1D-5018-45EA-ABC7-D05AEC727E3A}"/>
    <dgm:cxn modelId="{8152F735-50F1-4D00-A164-C60C26BCB965}" srcId="{D12C3746-F346-4D63-81BA-70416666D728}" destId="{4DE25796-4754-4914-8D8D-DA871BACB1C5}" srcOrd="3" destOrd="0" parTransId="{B1FAFF84-097C-47BB-898E-CB49A747A118}" sibTransId="{A297EEDC-1E9C-465C-A348-FE2C158976C4}"/>
    <dgm:cxn modelId="{B0A5AFDF-2DF8-4711-A403-C77CB01C60C3}" type="presOf" srcId="{84B43B1D-5018-45EA-ABC7-D05AEC727E3A}" destId="{EC3E79CB-E095-42B8-A2D8-78D184A881E7}" srcOrd="0" destOrd="0" presId="urn:microsoft.com/office/officeart/2005/8/layout/pList2#1"/>
    <dgm:cxn modelId="{BC6F49A0-0DC3-4014-A08C-BB928271A891}" type="presOf" srcId="{025B26CB-3E43-4038-8329-76E9E1E66CFA}" destId="{36536E3B-377E-4058-A323-0FAA48DC475E}" srcOrd="0" destOrd="0" presId="urn:microsoft.com/office/officeart/2005/8/layout/pList2#1"/>
    <dgm:cxn modelId="{88D53D58-612D-4FCC-BA25-0E94A3EF7C4A}" type="presOf" srcId="{F683982D-1F7E-477A-85E8-46674C6AC2DC}" destId="{F0BC68A5-212D-44A8-AFDC-629D88859503}" srcOrd="0" destOrd="0" presId="urn:microsoft.com/office/officeart/2005/8/layout/pList2#1"/>
    <dgm:cxn modelId="{2AD197B6-98B8-4095-90DC-54B417852C0D}" srcId="{D12C3746-F346-4D63-81BA-70416666D728}" destId="{1925BAF5-53B6-4639-9BEC-DA55260B674D}" srcOrd="0" destOrd="0" parTransId="{D6EC9620-E1DE-4620-A688-78AADB6D1E5F}" sibTransId="{FB7EB649-C7B2-4876-9C6D-373C21415F77}"/>
    <dgm:cxn modelId="{BC763288-74A4-4695-B816-269EF5578864}" type="presOf" srcId="{C75900C3-0B44-4A53-9572-CBE1E37A3A25}" destId="{20EC1321-F633-4500-BD19-2B9D2CB37FB9}" srcOrd="0" destOrd="0" presId="urn:microsoft.com/office/officeart/2005/8/layout/pList2#1"/>
    <dgm:cxn modelId="{387FF073-4221-4255-A93B-15A03FA1BB69}" type="presOf" srcId="{4DE25796-4754-4914-8D8D-DA871BACB1C5}" destId="{7CF64C06-BD14-41E1-B052-9276B82A48C9}" srcOrd="0" destOrd="0" presId="urn:microsoft.com/office/officeart/2005/8/layout/pList2#1"/>
    <dgm:cxn modelId="{A64CB60B-2E57-4613-862F-76CD89562E64}" srcId="{D12C3746-F346-4D63-81BA-70416666D728}" destId="{C75900C3-0B44-4A53-9572-CBE1E37A3A25}" srcOrd="1" destOrd="0" parTransId="{C7641C8B-9B50-4359-B83B-1E57284AF60C}" sibTransId="{F683982D-1F7E-477A-85E8-46674C6AC2DC}"/>
    <dgm:cxn modelId="{A960AF46-D201-40B7-88A0-AA068C2F3B9C}" type="presOf" srcId="{FB7EB649-C7B2-4876-9C6D-373C21415F77}" destId="{4CB7FD3C-B540-4C34-AA7C-5EA741257295}" srcOrd="0" destOrd="0" presId="urn:microsoft.com/office/officeart/2005/8/layout/pList2#1"/>
    <dgm:cxn modelId="{3920A8DB-8577-4301-BB1A-0E388F70FFED}" type="presParOf" srcId="{82BC057F-E528-4FA1-BDE8-4526F73BFE9A}" destId="{45752451-A0AC-4A25-9C81-E5AAB8FB0028}" srcOrd="0" destOrd="0" presId="urn:microsoft.com/office/officeart/2005/8/layout/pList2#1"/>
    <dgm:cxn modelId="{85431392-0F81-4382-B30C-732552B743F5}" type="presParOf" srcId="{82BC057F-E528-4FA1-BDE8-4526F73BFE9A}" destId="{FB34E645-0A36-4D96-B0EB-8DDF6222A429}" srcOrd="1" destOrd="0" presId="urn:microsoft.com/office/officeart/2005/8/layout/pList2#1"/>
    <dgm:cxn modelId="{EB0E2AE9-2319-437D-A1F2-C8F3DFDDF53C}" type="presParOf" srcId="{FB34E645-0A36-4D96-B0EB-8DDF6222A429}" destId="{3725A319-3571-4B84-8A26-9B23F164F07C}" srcOrd="0" destOrd="0" presId="urn:microsoft.com/office/officeart/2005/8/layout/pList2#1"/>
    <dgm:cxn modelId="{3BD536EA-F100-4B2C-922C-08DF2A275ED9}" type="presParOf" srcId="{3725A319-3571-4B84-8A26-9B23F164F07C}" destId="{AED6915D-FD14-4C93-B539-BB78A8744E4A}" srcOrd="0" destOrd="0" presId="urn:microsoft.com/office/officeart/2005/8/layout/pList2#1"/>
    <dgm:cxn modelId="{F874C40C-32E3-415E-B987-DE0443C2C0FD}" type="presParOf" srcId="{3725A319-3571-4B84-8A26-9B23F164F07C}" destId="{D869E67A-B287-42D0-9AB0-F41B7CF962E5}" srcOrd="1" destOrd="0" presId="urn:microsoft.com/office/officeart/2005/8/layout/pList2#1"/>
    <dgm:cxn modelId="{765F46E8-6449-4EC7-BABC-C2F078B63DDE}" type="presParOf" srcId="{3725A319-3571-4B84-8A26-9B23F164F07C}" destId="{7CA2232C-7CEB-4456-975F-96C91CE1A7B3}" srcOrd="2" destOrd="0" presId="urn:microsoft.com/office/officeart/2005/8/layout/pList2#1"/>
    <dgm:cxn modelId="{8091C5B2-0E3B-4A40-BA73-6459714E8B3B}" type="presParOf" srcId="{FB34E645-0A36-4D96-B0EB-8DDF6222A429}" destId="{4CB7FD3C-B540-4C34-AA7C-5EA741257295}" srcOrd="1" destOrd="0" presId="urn:microsoft.com/office/officeart/2005/8/layout/pList2#1"/>
    <dgm:cxn modelId="{DF6811EB-0FDD-4011-9451-5F4151FCBD93}" type="presParOf" srcId="{FB34E645-0A36-4D96-B0EB-8DDF6222A429}" destId="{78272ADC-E18E-4DE1-8CBC-6C97071E9B33}" srcOrd="2" destOrd="0" presId="urn:microsoft.com/office/officeart/2005/8/layout/pList2#1"/>
    <dgm:cxn modelId="{A38831CD-D85C-45C2-B1DB-64A38E6D2569}" type="presParOf" srcId="{78272ADC-E18E-4DE1-8CBC-6C97071E9B33}" destId="{20EC1321-F633-4500-BD19-2B9D2CB37FB9}" srcOrd="0" destOrd="0" presId="urn:microsoft.com/office/officeart/2005/8/layout/pList2#1"/>
    <dgm:cxn modelId="{E875EC99-58F4-4277-9272-9311F3E5CF89}" type="presParOf" srcId="{78272ADC-E18E-4DE1-8CBC-6C97071E9B33}" destId="{3AD5FABE-E379-44D6-B57F-61806A7F4857}" srcOrd="1" destOrd="0" presId="urn:microsoft.com/office/officeart/2005/8/layout/pList2#1"/>
    <dgm:cxn modelId="{6B58F105-9EAA-4FA9-A662-77059FE458AC}" type="presParOf" srcId="{78272ADC-E18E-4DE1-8CBC-6C97071E9B33}" destId="{2C9B2960-3271-4AAF-A90C-6C85873494E7}" srcOrd="2" destOrd="0" presId="urn:microsoft.com/office/officeart/2005/8/layout/pList2#1"/>
    <dgm:cxn modelId="{B928E9C0-C87C-4387-AA20-6D09CA7C26C5}" type="presParOf" srcId="{FB34E645-0A36-4D96-B0EB-8DDF6222A429}" destId="{F0BC68A5-212D-44A8-AFDC-629D88859503}" srcOrd="3" destOrd="0" presId="urn:microsoft.com/office/officeart/2005/8/layout/pList2#1"/>
    <dgm:cxn modelId="{5621C883-669B-4B88-ACD5-AA743A42D44D}" type="presParOf" srcId="{FB34E645-0A36-4D96-B0EB-8DDF6222A429}" destId="{F32643CD-240A-46F7-BE1C-A1CE2CD12FDD}" srcOrd="4" destOrd="0" presId="urn:microsoft.com/office/officeart/2005/8/layout/pList2#1"/>
    <dgm:cxn modelId="{23CAB949-F18C-48BA-BD69-F22E58036354}" type="presParOf" srcId="{F32643CD-240A-46F7-BE1C-A1CE2CD12FDD}" destId="{36536E3B-377E-4058-A323-0FAA48DC475E}" srcOrd="0" destOrd="0" presId="urn:microsoft.com/office/officeart/2005/8/layout/pList2#1"/>
    <dgm:cxn modelId="{D1117447-AADB-422B-BAA1-2C71799C0183}" type="presParOf" srcId="{F32643CD-240A-46F7-BE1C-A1CE2CD12FDD}" destId="{56D796A6-6D82-4045-955B-8F2D6018C32E}" srcOrd="1" destOrd="0" presId="urn:microsoft.com/office/officeart/2005/8/layout/pList2#1"/>
    <dgm:cxn modelId="{06F87754-48AE-496E-8D29-0D2F225056CB}" type="presParOf" srcId="{F32643CD-240A-46F7-BE1C-A1CE2CD12FDD}" destId="{163DEE2C-2FA7-4514-B6F9-F946B1383E68}" srcOrd="2" destOrd="0" presId="urn:microsoft.com/office/officeart/2005/8/layout/pList2#1"/>
    <dgm:cxn modelId="{E7D66F8D-AA87-4E1D-BCCB-74500ABDD711}" type="presParOf" srcId="{FB34E645-0A36-4D96-B0EB-8DDF6222A429}" destId="{EC3E79CB-E095-42B8-A2D8-78D184A881E7}" srcOrd="5" destOrd="0" presId="urn:microsoft.com/office/officeart/2005/8/layout/pList2#1"/>
    <dgm:cxn modelId="{39439DEB-E8FB-4BE0-ABFD-D2C0B156FADD}" type="presParOf" srcId="{FB34E645-0A36-4D96-B0EB-8DDF6222A429}" destId="{7F551BF6-FE38-4748-8404-E13523869D0F}" srcOrd="6" destOrd="0" presId="urn:microsoft.com/office/officeart/2005/8/layout/pList2#1"/>
    <dgm:cxn modelId="{84751F12-0C90-4237-923B-ACB96A10F786}" type="presParOf" srcId="{7F551BF6-FE38-4748-8404-E13523869D0F}" destId="{7CF64C06-BD14-41E1-B052-9276B82A48C9}" srcOrd="0" destOrd="0" presId="urn:microsoft.com/office/officeart/2005/8/layout/pList2#1"/>
    <dgm:cxn modelId="{C22B90B0-4BEE-44AD-A4AF-9E3756BFDD6D}" type="presParOf" srcId="{7F551BF6-FE38-4748-8404-E13523869D0F}" destId="{97FC8CF5-1DD5-4643-8124-1B8EFACE9380}" srcOrd="1" destOrd="0" presId="urn:microsoft.com/office/officeart/2005/8/layout/pList2#1"/>
    <dgm:cxn modelId="{98560884-22C9-4770-B06C-334C4646DEEB}" type="presParOf" srcId="{7F551BF6-FE38-4748-8404-E13523869D0F}" destId="{1CA65B3C-6788-414B-BAE9-DC23BE5A9627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2C3746-F346-4D63-81BA-70416666D728}" type="doc">
      <dgm:prSet loTypeId="urn:microsoft.com/office/officeart/2005/8/layout/pList2#2" loCatId="list" qsTypeId="urn:microsoft.com/office/officeart/2005/8/quickstyle/simple1" qsCatId="simple" csTypeId="urn:microsoft.com/office/officeart/2005/8/colors/accent1_2" csCatId="accent1" phldr="1"/>
      <dgm:spPr/>
    </dgm:pt>
    <dgm:pt modelId="{1925BAF5-53B6-4639-9BEC-DA55260B674D}">
      <dgm:prSet phldrT="[Text]" custT="1"/>
      <dgm:spPr>
        <a:solidFill>
          <a:srgbClr val="FE370F"/>
        </a:solidFill>
      </dgm:spPr>
      <dgm:t>
        <a:bodyPr/>
        <a:lstStyle/>
        <a:p>
          <a:r>
            <a:rPr lang="en-GB" sz="1600" dirty="0" smtClean="0"/>
            <a:t>New Franchise Agreement</a:t>
          </a:r>
        </a:p>
        <a:p>
          <a:endParaRPr lang="en-GB" sz="800" dirty="0" smtClean="0"/>
        </a:p>
        <a:p>
          <a:r>
            <a:rPr lang="en-GB" sz="1300" dirty="0" smtClean="0"/>
            <a:t>Contemporary</a:t>
          </a:r>
        </a:p>
        <a:p>
          <a:r>
            <a:rPr lang="en-GB" sz="1300" dirty="0" smtClean="0"/>
            <a:t>Simple</a:t>
          </a:r>
        </a:p>
        <a:p>
          <a:r>
            <a:rPr lang="en-GB" sz="1300" dirty="0" smtClean="0"/>
            <a:t>Fit for purpose</a:t>
          </a:r>
          <a:endParaRPr lang="en-GB" sz="1300" dirty="0"/>
        </a:p>
      </dgm:t>
    </dgm:pt>
    <dgm:pt modelId="{D6EC9620-E1DE-4620-A688-78AADB6D1E5F}" type="parTrans" cxnId="{2AD197B6-98B8-4095-90DC-54B417852C0D}">
      <dgm:prSet/>
      <dgm:spPr/>
      <dgm:t>
        <a:bodyPr/>
        <a:lstStyle/>
        <a:p>
          <a:endParaRPr lang="en-GB"/>
        </a:p>
      </dgm:t>
    </dgm:pt>
    <dgm:pt modelId="{FB7EB649-C7B2-4876-9C6D-373C21415F77}" type="sibTrans" cxnId="{2AD197B6-98B8-4095-90DC-54B417852C0D}">
      <dgm:prSet/>
      <dgm:spPr/>
      <dgm:t>
        <a:bodyPr/>
        <a:lstStyle/>
        <a:p>
          <a:endParaRPr lang="en-GB"/>
        </a:p>
      </dgm:t>
    </dgm:pt>
    <dgm:pt modelId="{C75900C3-0B44-4A53-9572-CBE1E37A3A25}">
      <dgm:prSet phldrT="[Text]" custT="1"/>
      <dgm:spPr>
        <a:solidFill>
          <a:srgbClr val="FE370F"/>
        </a:solidFill>
      </dgm:spPr>
      <dgm:t>
        <a:bodyPr/>
        <a:lstStyle/>
        <a:p>
          <a:r>
            <a:rPr lang="en-GB" sz="1600" dirty="0" smtClean="0"/>
            <a:t>Increase Franchise Profitability</a:t>
          </a:r>
        </a:p>
        <a:p>
          <a:endParaRPr lang="en-GB" sz="800" dirty="0" smtClean="0"/>
        </a:p>
        <a:p>
          <a:r>
            <a:rPr lang="en-GB" sz="1300" dirty="0" smtClean="0"/>
            <a:t>Without giving handouts</a:t>
          </a:r>
          <a:endParaRPr lang="en-GB" sz="1300" dirty="0"/>
        </a:p>
      </dgm:t>
    </dgm:pt>
    <dgm:pt modelId="{C7641C8B-9B50-4359-B83B-1E57284AF60C}" type="parTrans" cxnId="{A64CB60B-2E57-4613-862F-76CD89562E64}">
      <dgm:prSet/>
      <dgm:spPr/>
      <dgm:t>
        <a:bodyPr/>
        <a:lstStyle/>
        <a:p>
          <a:endParaRPr lang="en-GB"/>
        </a:p>
      </dgm:t>
    </dgm:pt>
    <dgm:pt modelId="{F683982D-1F7E-477A-85E8-46674C6AC2DC}" type="sibTrans" cxnId="{A64CB60B-2E57-4613-862F-76CD89562E64}">
      <dgm:prSet/>
      <dgm:spPr/>
      <dgm:t>
        <a:bodyPr/>
        <a:lstStyle/>
        <a:p>
          <a:endParaRPr lang="en-GB"/>
        </a:p>
      </dgm:t>
    </dgm:pt>
    <dgm:pt modelId="{025B26CB-3E43-4038-8329-76E9E1E66CFA}">
      <dgm:prSet phldrT="[Text]" custT="1"/>
      <dgm:spPr>
        <a:solidFill>
          <a:srgbClr val="FE370F"/>
        </a:solidFill>
      </dgm:spPr>
      <dgm:t>
        <a:bodyPr/>
        <a:lstStyle/>
        <a:p>
          <a:r>
            <a:rPr lang="en-GB" sz="1600" dirty="0" smtClean="0"/>
            <a:t>Improve Service Standards</a:t>
          </a:r>
        </a:p>
        <a:p>
          <a:endParaRPr lang="en-GB" sz="800" dirty="0" smtClean="0"/>
        </a:p>
        <a:p>
          <a:r>
            <a:rPr lang="en-GB" sz="1300" dirty="0" smtClean="0"/>
            <a:t>Motivators to drive desired behaviours</a:t>
          </a:r>
          <a:endParaRPr lang="en-GB" sz="1300" dirty="0"/>
        </a:p>
      </dgm:t>
    </dgm:pt>
    <dgm:pt modelId="{E4726201-71CD-40D4-BB17-A855EE433178}" type="parTrans" cxnId="{67773C0A-7043-4A57-9591-AD926C25CAAF}">
      <dgm:prSet/>
      <dgm:spPr/>
      <dgm:t>
        <a:bodyPr/>
        <a:lstStyle/>
        <a:p>
          <a:endParaRPr lang="en-GB"/>
        </a:p>
      </dgm:t>
    </dgm:pt>
    <dgm:pt modelId="{84B43B1D-5018-45EA-ABC7-D05AEC727E3A}" type="sibTrans" cxnId="{67773C0A-7043-4A57-9591-AD926C25CAAF}">
      <dgm:prSet/>
      <dgm:spPr/>
      <dgm:t>
        <a:bodyPr/>
        <a:lstStyle/>
        <a:p>
          <a:endParaRPr lang="en-GB"/>
        </a:p>
      </dgm:t>
    </dgm:pt>
    <dgm:pt modelId="{4DE25796-4754-4914-8D8D-DA871BACB1C5}">
      <dgm:prSet phldrT="[Text]" custT="1"/>
      <dgm:spPr>
        <a:solidFill>
          <a:srgbClr val="FE370F"/>
        </a:solidFill>
      </dgm:spPr>
      <dgm:t>
        <a:bodyPr/>
        <a:lstStyle/>
        <a:p>
          <a:r>
            <a:rPr lang="en-GB" sz="1500" dirty="0" smtClean="0"/>
            <a:t>Create an Environment for Growth</a:t>
          </a:r>
        </a:p>
        <a:p>
          <a:endParaRPr lang="en-GB" sz="800" dirty="0" smtClean="0"/>
        </a:p>
        <a:p>
          <a:r>
            <a:rPr lang="en-GB" sz="1300" dirty="0" smtClean="0"/>
            <a:t>Scale &amp; Investment</a:t>
          </a:r>
          <a:endParaRPr lang="en-GB" sz="1300" dirty="0"/>
        </a:p>
      </dgm:t>
    </dgm:pt>
    <dgm:pt modelId="{B1FAFF84-097C-47BB-898E-CB49A747A118}" type="parTrans" cxnId="{8152F735-50F1-4D00-A164-C60C26BCB965}">
      <dgm:prSet/>
      <dgm:spPr/>
      <dgm:t>
        <a:bodyPr/>
        <a:lstStyle/>
        <a:p>
          <a:endParaRPr lang="en-GB"/>
        </a:p>
      </dgm:t>
    </dgm:pt>
    <dgm:pt modelId="{A297EEDC-1E9C-465C-A348-FE2C158976C4}" type="sibTrans" cxnId="{8152F735-50F1-4D00-A164-C60C26BCB965}">
      <dgm:prSet/>
      <dgm:spPr/>
      <dgm:t>
        <a:bodyPr/>
        <a:lstStyle/>
        <a:p>
          <a:endParaRPr lang="en-GB"/>
        </a:p>
      </dgm:t>
    </dgm:pt>
    <dgm:pt modelId="{82BC057F-E528-4FA1-BDE8-4526F73BFE9A}" type="pres">
      <dgm:prSet presAssocID="{D12C3746-F346-4D63-81BA-70416666D728}" presName="Name0" presStyleCnt="0">
        <dgm:presLayoutVars>
          <dgm:dir/>
          <dgm:resizeHandles val="exact"/>
        </dgm:presLayoutVars>
      </dgm:prSet>
      <dgm:spPr/>
    </dgm:pt>
    <dgm:pt modelId="{45752451-A0AC-4A25-9C81-E5AAB8FB0028}" type="pres">
      <dgm:prSet presAssocID="{D12C3746-F346-4D63-81BA-70416666D728}" presName="bkgdShp" presStyleLbl="alignAccFollowNode1" presStyleIdx="0" presStyleCnt="1"/>
      <dgm:spPr>
        <a:solidFill>
          <a:schemeClr val="accent6">
            <a:lumMod val="20000"/>
            <a:lumOff val="80000"/>
            <a:alpha val="90000"/>
          </a:schemeClr>
        </a:solidFill>
      </dgm:spPr>
    </dgm:pt>
    <dgm:pt modelId="{FB34E645-0A36-4D96-B0EB-8DDF6222A429}" type="pres">
      <dgm:prSet presAssocID="{D12C3746-F346-4D63-81BA-70416666D728}" presName="linComp" presStyleCnt="0"/>
      <dgm:spPr/>
    </dgm:pt>
    <dgm:pt modelId="{3725A319-3571-4B84-8A26-9B23F164F07C}" type="pres">
      <dgm:prSet presAssocID="{1925BAF5-53B6-4639-9BEC-DA55260B674D}" presName="compNode" presStyleCnt="0"/>
      <dgm:spPr/>
    </dgm:pt>
    <dgm:pt modelId="{AED6915D-FD14-4C93-B539-BB78A8744E4A}" type="pres">
      <dgm:prSet presAssocID="{1925BAF5-53B6-4639-9BEC-DA55260B674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69E67A-B287-42D0-9AB0-F41B7CF962E5}" type="pres">
      <dgm:prSet presAssocID="{1925BAF5-53B6-4639-9BEC-DA55260B674D}" presName="invisiNode" presStyleLbl="node1" presStyleIdx="0" presStyleCnt="4"/>
      <dgm:spPr/>
    </dgm:pt>
    <dgm:pt modelId="{7CA2232C-7CEB-4456-975F-96C91CE1A7B3}" type="pres">
      <dgm:prSet presAssocID="{1925BAF5-53B6-4639-9BEC-DA55260B674D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CB7FD3C-B540-4C34-AA7C-5EA741257295}" type="pres">
      <dgm:prSet presAssocID="{FB7EB649-C7B2-4876-9C6D-373C21415F7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78272ADC-E18E-4DE1-8CBC-6C97071E9B33}" type="pres">
      <dgm:prSet presAssocID="{C75900C3-0B44-4A53-9572-CBE1E37A3A25}" presName="compNode" presStyleCnt="0"/>
      <dgm:spPr/>
    </dgm:pt>
    <dgm:pt modelId="{20EC1321-F633-4500-BD19-2B9D2CB37FB9}" type="pres">
      <dgm:prSet presAssocID="{C75900C3-0B44-4A53-9572-CBE1E37A3A2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D5FABE-E379-44D6-B57F-61806A7F4857}" type="pres">
      <dgm:prSet presAssocID="{C75900C3-0B44-4A53-9572-CBE1E37A3A25}" presName="invisiNode" presStyleLbl="node1" presStyleIdx="1" presStyleCnt="4"/>
      <dgm:spPr/>
    </dgm:pt>
    <dgm:pt modelId="{2C9B2960-3271-4AAF-A90C-6C85873494E7}" type="pres">
      <dgm:prSet presAssocID="{C75900C3-0B44-4A53-9572-CBE1E37A3A25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0BC68A5-212D-44A8-AFDC-629D88859503}" type="pres">
      <dgm:prSet presAssocID="{F683982D-1F7E-477A-85E8-46674C6AC2DC}" presName="sibTrans" presStyleLbl="sibTrans2D1" presStyleIdx="0" presStyleCnt="0"/>
      <dgm:spPr/>
      <dgm:t>
        <a:bodyPr/>
        <a:lstStyle/>
        <a:p>
          <a:endParaRPr lang="en-GB"/>
        </a:p>
      </dgm:t>
    </dgm:pt>
    <dgm:pt modelId="{F32643CD-240A-46F7-BE1C-A1CE2CD12FDD}" type="pres">
      <dgm:prSet presAssocID="{025B26CB-3E43-4038-8329-76E9E1E66CFA}" presName="compNode" presStyleCnt="0"/>
      <dgm:spPr/>
    </dgm:pt>
    <dgm:pt modelId="{36536E3B-377E-4058-A323-0FAA48DC475E}" type="pres">
      <dgm:prSet presAssocID="{025B26CB-3E43-4038-8329-76E9E1E66CF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D796A6-6D82-4045-955B-8F2D6018C32E}" type="pres">
      <dgm:prSet presAssocID="{025B26CB-3E43-4038-8329-76E9E1E66CFA}" presName="invisiNode" presStyleLbl="node1" presStyleIdx="2" presStyleCnt="4"/>
      <dgm:spPr/>
    </dgm:pt>
    <dgm:pt modelId="{163DEE2C-2FA7-4514-B6F9-F946B1383E68}" type="pres">
      <dgm:prSet presAssocID="{025B26CB-3E43-4038-8329-76E9E1E66CFA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C3E79CB-E095-42B8-A2D8-78D184A881E7}" type="pres">
      <dgm:prSet presAssocID="{84B43B1D-5018-45EA-ABC7-D05AEC727E3A}" presName="sibTrans" presStyleLbl="sibTrans2D1" presStyleIdx="0" presStyleCnt="0"/>
      <dgm:spPr/>
      <dgm:t>
        <a:bodyPr/>
        <a:lstStyle/>
        <a:p>
          <a:endParaRPr lang="en-GB"/>
        </a:p>
      </dgm:t>
    </dgm:pt>
    <dgm:pt modelId="{7F551BF6-FE38-4748-8404-E13523869D0F}" type="pres">
      <dgm:prSet presAssocID="{4DE25796-4754-4914-8D8D-DA871BACB1C5}" presName="compNode" presStyleCnt="0"/>
      <dgm:spPr/>
    </dgm:pt>
    <dgm:pt modelId="{7CF64C06-BD14-41E1-B052-9276B82A48C9}" type="pres">
      <dgm:prSet presAssocID="{4DE25796-4754-4914-8D8D-DA871BACB1C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FC8CF5-1DD5-4643-8124-1B8EFACE9380}" type="pres">
      <dgm:prSet presAssocID="{4DE25796-4754-4914-8D8D-DA871BACB1C5}" presName="invisiNode" presStyleLbl="node1" presStyleIdx="3" presStyleCnt="4"/>
      <dgm:spPr/>
    </dgm:pt>
    <dgm:pt modelId="{1CA65B3C-6788-414B-BAE9-DC23BE5A9627}" type="pres">
      <dgm:prSet presAssocID="{4DE25796-4754-4914-8D8D-DA871BACB1C5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F4BDA74F-A6B3-4FD2-A8B5-07A85557D592}" type="presOf" srcId="{1925BAF5-53B6-4639-9BEC-DA55260B674D}" destId="{AED6915D-FD14-4C93-B539-BB78A8744E4A}" srcOrd="0" destOrd="0" presId="urn:microsoft.com/office/officeart/2005/8/layout/pList2#2"/>
    <dgm:cxn modelId="{67773C0A-7043-4A57-9591-AD926C25CAAF}" srcId="{D12C3746-F346-4D63-81BA-70416666D728}" destId="{025B26CB-3E43-4038-8329-76E9E1E66CFA}" srcOrd="2" destOrd="0" parTransId="{E4726201-71CD-40D4-BB17-A855EE433178}" sibTransId="{84B43B1D-5018-45EA-ABC7-D05AEC727E3A}"/>
    <dgm:cxn modelId="{896B98D6-0D70-40FE-A957-B88DC1DADA1D}" type="presOf" srcId="{FB7EB649-C7B2-4876-9C6D-373C21415F77}" destId="{4CB7FD3C-B540-4C34-AA7C-5EA741257295}" srcOrd="0" destOrd="0" presId="urn:microsoft.com/office/officeart/2005/8/layout/pList2#2"/>
    <dgm:cxn modelId="{65FA44DA-5AA2-49C7-AE9F-574BED83169F}" type="presOf" srcId="{C75900C3-0B44-4A53-9572-CBE1E37A3A25}" destId="{20EC1321-F633-4500-BD19-2B9D2CB37FB9}" srcOrd="0" destOrd="0" presId="urn:microsoft.com/office/officeart/2005/8/layout/pList2#2"/>
    <dgm:cxn modelId="{8152F735-50F1-4D00-A164-C60C26BCB965}" srcId="{D12C3746-F346-4D63-81BA-70416666D728}" destId="{4DE25796-4754-4914-8D8D-DA871BACB1C5}" srcOrd="3" destOrd="0" parTransId="{B1FAFF84-097C-47BB-898E-CB49A747A118}" sibTransId="{A297EEDC-1E9C-465C-A348-FE2C158976C4}"/>
    <dgm:cxn modelId="{D83371B6-BDDC-4D0B-B08C-F252E046AA73}" type="presOf" srcId="{025B26CB-3E43-4038-8329-76E9E1E66CFA}" destId="{36536E3B-377E-4058-A323-0FAA48DC475E}" srcOrd="0" destOrd="0" presId="urn:microsoft.com/office/officeart/2005/8/layout/pList2#2"/>
    <dgm:cxn modelId="{51BF96D3-C59C-4CD7-92F8-6EA2840A8FFC}" type="presOf" srcId="{4DE25796-4754-4914-8D8D-DA871BACB1C5}" destId="{7CF64C06-BD14-41E1-B052-9276B82A48C9}" srcOrd="0" destOrd="0" presId="urn:microsoft.com/office/officeart/2005/8/layout/pList2#2"/>
    <dgm:cxn modelId="{D72C89D8-99E7-4D5F-B58A-889741501D06}" type="presOf" srcId="{D12C3746-F346-4D63-81BA-70416666D728}" destId="{82BC057F-E528-4FA1-BDE8-4526F73BFE9A}" srcOrd="0" destOrd="0" presId="urn:microsoft.com/office/officeart/2005/8/layout/pList2#2"/>
    <dgm:cxn modelId="{8DB8C6DC-D7DA-4D4B-B0D0-2BCE170A4D44}" type="presOf" srcId="{F683982D-1F7E-477A-85E8-46674C6AC2DC}" destId="{F0BC68A5-212D-44A8-AFDC-629D88859503}" srcOrd="0" destOrd="0" presId="urn:microsoft.com/office/officeart/2005/8/layout/pList2#2"/>
    <dgm:cxn modelId="{2AD197B6-98B8-4095-90DC-54B417852C0D}" srcId="{D12C3746-F346-4D63-81BA-70416666D728}" destId="{1925BAF5-53B6-4639-9BEC-DA55260B674D}" srcOrd="0" destOrd="0" parTransId="{D6EC9620-E1DE-4620-A688-78AADB6D1E5F}" sibTransId="{FB7EB649-C7B2-4876-9C6D-373C21415F77}"/>
    <dgm:cxn modelId="{A64CB60B-2E57-4613-862F-76CD89562E64}" srcId="{D12C3746-F346-4D63-81BA-70416666D728}" destId="{C75900C3-0B44-4A53-9572-CBE1E37A3A25}" srcOrd="1" destOrd="0" parTransId="{C7641C8B-9B50-4359-B83B-1E57284AF60C}" sibTransId="{F683982D-1F7E-477A-85E8-46674C6AC2DC}"/>
    <dgm:cxn modelId="{E6800D14-1CFE-4850-9090-48BE3AF85162}" type="presOf" srcId="{84B43B1D-5018-45EA-ABC7-D05AEC727E3A}" destId="{EC3E79CB-E095-42B8-A2D8-78D184A881E7}" srcOrd="0" destOrd="0" presId="urn:microsoft.com/office/officeart/2005/8/layout/pList2#2"/>
    <dgm:cxn modelId="{B6BFD3B3-CE19-42EC-AD0A-4460613B6D31}" type="presParOf" srcId="{82BC057F-E528-4FA1-BDE8-4526F73BFE9A}" destId="{45752451-A0AC-4A25-9C81-E5AAB8FB0028}" srcOrd="0" destOrd="0" presId="urn:microsoft.com/office/officeart/2005/8/layout/pList2#2"/>
    <dgm:cxn modelId="{593EAFD5-1E5F-43DB-96F5-E33D2EF1C527}" type="presParOf" srcId="{82BC057F-E528-4FA1-BDE8-4526F73BFE9A}" destId="{FB34E645-0A36-4D96-B0EB-8DDF6222A429}" srcOrd="1" destOrd="0" presId="urn:microsoft.com/office/officeart/2005/8/layout/pList2#2"/>
    <dgm:cxn modelId="{E7FC0EE6-1DDE-4183-AA5F-FCB31DBB7D82}" type="presParOf" srcId="{FB34E645-0A36-4D96-B0EB-8DDF6222A429}" destId="{3725A319-3571-4B84-8A26-9B23F164F07C}" srcOrd="0" destOrd="0" presId="urn:microsoft.com/office/officeart/2005/8/layout/pList2#2"/>
    <dgm:cxn modelId="{3DAB713A-FE0D-46FB-9023-F0667049233F}" type="presParOf" srcId="{3725A319-3571-4B84-8A26-9B23F164F07C}" destId="{AED6915D-FD14-4C93-B539-BB78A8744E4A}" srcOrd="0" destOrd="0" presId="urn:microsoft.com/office/officeart/2005/8/layout/pList2#2"/>
    <dgm:cxn modelId="{839491E4-B013-46C7-BD6C-811D7FE0F011}" type="presParOf" srcId="{3725A319-3571-4B84-8A26-9B23F164F07C}" destId="{D869E67A-B287-42D0-9AB0-F41B7CF962E5}" srcOrd="1" destOrd="0" presId="urn:microsoft.com/office/officeart/2005/8/layout/pList2#2"/>
    <dgm:cxn modelId="{13501715-560E-483B-9697-954D898639FD}" type="presParOf" srcId="{3725A319-3571-4B84-8A26-9B23F164F07C}" destId="{7CA2232C-7CEB-4456-975F-96C91CE1A7B3}" srcOrd="2" destOrd="0" presId="urn:microsoft.com/office/officeart/2005/8/layout/pList2#2"/>
    <dgm:cxn modelId="{450297C0-4544-48A3-B148-42283A41B53B}" type="presParOf" srcId="{FB34E645-0A36-4D96-B0EB-8DDF6222A429}" destId="{4CB7FD3C-B540-4C34-AA7C-5EA741257295}" srcOrd="1" destOrd="0" presId="urn:microsoft.com/office/officeart/2005/8/layout/pList2#2"/>
    <dgm:cxn modelId="{43700D4F-FFE9-433D-AC03-EC76C69E6F12}" type="presParOf" srcId="{FB34E645-0A36-4D96-B0EB-8DDF6222A429}" destId="{78272ADC-E18E-4DE1-8CBC-6C97071E9B33}" srcOrd="2" destOrd="0" presId="urn:microsoft.com/office/officeart/2005/8/layout/pList2#2"/>
    <dgm:cxn modelId="{003FF521-B857-48C4-B8E8-3AF5D141E91A}" type="presParOf" srcId="{78272ADC-E18E-4DE1-8CBC-6C97071E9B33}" destId="{20EC1321-F633-4500-BD19-2B9D2CB37FB9}" srcOrd="0" destOrd="0" presId="urn:microsoft.com/office/officeart/2005/8/layout/pList2#2"/>
    <dgm:cxn modelId="{434ABC1C-D8E9-4E12-9D2C-5D4BC1D552CD}" type="presParOf" srcId="{78272ADC-E18E-4DE1-8CBC-6C97071E9B33}" destId="{3AD5FABE-E379-44D6-B57F-61806A7F4857}" srcOrd="1" destOrd="0" presId="urn:microsoft.com/office/officeart/2005/8/layout/pList2#2"/>
    <dgm:cxn modelId="{1DDD24BC-E2D6-4187-89B9-FCD3CF036D64}" type="presParOf" srcId="{78272ADC-E18E-4DE1-8CBC-6C97071E9B33}" destId="{2C9B2960-3271-4AAF-A90C-6C85873494E7}" srcOrd="2" destOrd="0" presId="urn:microsoft.com/office/officeart/2005/8/layout/pList2#2"/>
    <dgm:cxn modelId="{BEF53EB8-151E-45B6-9609-0CD39CA025F5}" type="presParOf" srcId="{FB34E645-0A36-4D96-B0EB-8DDF6222A429}" destId="{F0BC68A5-212D-44A8-AFDC-629D88859503}" srcOrd="3" destOrd="0" presId="urn:microsoft.com/office/officeart/2005/8/layout/pList2#2"/>
    <dgm:cxn modelId="{BF38E626-ACED-4483-95D6-14667458441A}" type="presParOf" srcId="{FB34E645-0A36-4D96-B0EB-8DDF6222A429}" destId="{F32643CD-240A-46F7-BE1C-A1CE2CD12FDD}" srcOrd="4" destOrd="0" presId="urn:microsoft.com/office/officeart/2005/8/layout/pList2#2"/>
    <dgm:cxn modelId="{E7763FF9-E9DB-4DD3-88D1-630EDB7C721D}" type="presParOf" srcId="{F32643CD-240A-46F7-BE1C-A1CE2CD12FDD}" destId="{36536E3B-377E-4058-A323-0FAA48DC475E}" srcOrd="0" destOrd="0" presId="urn:microsoft.com/office/officeart/2005/8/layout/pList2#2"/>
    <dgm:cxn modelId="{118179BB-5CD8-4C56-BFFE-30A11797C3B5}" type="presParOf" srcId="{F32643CD-240A-46F7-BE1C-A1CE2CD12FDD}" destId="{56D796A6-6D82-4045-955B-8F2D6018C32E}" srcOrd="1" destOrd="0" presId="urn:microsoft.com/office/officeart/2005/8/layout/pList2#2"/>
    <dgm:cxn modelId="{B63285C2-5E7B-443D-AE19-05FC9B8EC950}" type="presParOf" srcId="{F32643CD-240A-46F7-BE1C-A1CE2CD12FDD}" destId="{163DEE2C-2FA7-4514-B6F9-F946B1383E68}" srcOrd="2" destOrd="0" presId="urn:microsoft.com/office/officeart/2005/8/layout/pList2#2"/>
    <dgm:cxn modelId="{27FD62F2-E9BE-4944-8E7B-B692D88D7CDE}" type="presParOf" srcId="{FB34E645-0A36-4D96-B0EB-8DDF6222A429}" destId="{EC3E79CB-E095-42B8-A2D8-78D184A881E7}" srcOrd="5" destOrd="0" presId="urn:microsoft.com/office/officeart/2005/8/layout/pList2#2"/>
    <dgm:cxn modelId="{D53C3754-F6A7-41B5-A0A3-A43272DDA470}" type="presParOf" srcId="{FB34E645-0A36-4D96-B0EB-8DDF6222A429}" destId="{7F551BF6-FE38-4748-8404-E13523869D0F}" srcOrd="6" destOrd="0" presId="urn:microsoft.com/office/officeart/2005/8/layout/pList2#2"/>
    <dgm:cxn modelId="{691ABDFE-DDE1-4D1D-AE43-145484315C40}" type="presParOf" srcId="{7F551BF6-FE38-4748-8404-E13523869D0F}" destId="{7CF64C06-BD14-41E1-B052-9276B82A48C9}" srcOrd="0" destOrd="0" presId="urn:microsoft.com/office/officeart/2005/8/layout/pList2#2"/>
    <dgm:cxn modelId="{48CB8ACA-3EBC-4086-ACAA-1D783F03F2BA}" type="presParOf" srcId="{7F551BF6-FE38-4748-8404-E13523869D0F}" destId="{97FC8CF5-1DD5-4643-8124-1B8EFACE9380}" srcOrd="1" destOrd="0" presId="urn:microsoft.com/office/officeart/2005/8/layout/pList2#2"/>
    <dgm:cxn modelId="{AB96CC09-F891-4787-9B3F-3AEAE4EC4EAC}" type="presParOf" srcId="{7F551BF6-FE38-4748-8404-E13523869D0F}" destId="{1CA65B3C-6788-414B-BAE9-DC23BE5A9627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2C3746-F346-4D63-81BA-70416666D728}" type="doc">
      <dgm:prSet loTypeId="urn:microsoft.com/office/officeart/2005/8/layout/pList2#3" loCatId="list" qsTypeId="urn:microsoft.com/office/officeart/2005/8/quickstyle/simple1" qsCatId="simple" csTypeId="urn:microsoft.com/office/officeart/2005/8/colors/accent1_2" csCatId="accent1" phldr="1"/>
      <dgm:spPr/>
    </dgm:pt>
    <dgm:pt modelId="{C75900C3-0B44-4A53-9572-CBE1E37A3A25}">
      <dgm:prSet phldrT="[Text]" custT="1"/>
      <dgm:spPr>
        <a:solidFill>
          <a:srgbClr val="FE370F"/>
        </a:solidFill>
      </dgm:spPr>
      <dgm:t>
        <a:bodyPr/>
        <a:lstStyle/>
        <a:p>
          <a:r>
            <a:rPr lang="en-GB" sz="1600" dirty="0" smtClean="0"/>
            <a:t>Increase Franchise Profitability</a:t>
          </a:r>
        </a:p>
        <a:p>
          <a:endParaRPr lang="en-GB" sz="800" dirty="0" smtClean="0"/>
        </a:p>
        <a:p>
          <a:r>
            <a:rPr lang="en-GB" sz="1300" dirty="0" smtClean="0"/>
            <a:t>Without giving handouts</a:t>
          </a:r>
          <a:endParaRPr lang="en-GB" sz="1300" dirty="0"/>
        </a:p>
      </dgm:t>
    </dgm:pt>
    <dgm:pt modelId="{F683982D-1F7E-477A-85E8-46674C6AC2DC}" type="sibTrans" cxnId="{A64CB60B-2E57-4613-862F-76CD89562E64}">
      <dgm:prSet/>
      <dgm:spPr/>
      <dgm:t>
        <a:bodyPr/>
        <a:lstStyle/>
        <a:p>
          <a:endParaRPr lang="en-GB"/>
        </a:p>
      </dgm:t>
    </dgm:pt>
    <dgm:pt modelId="{C7641C8B-9B50-4359-B83B-1E57284AF60C}" type="parTrans" cxnId="{A64CB60B-2E57-4613-862F-76CD89562E64}">
      <dgm:prSet/>
      <dgm:spPr/>
      <dgm:t>
        <a:bodyPr/>
        <a:lstStyle/>
        <a:p>
          <a:endParaRPr lang="en-GB"/>
        </a:p>
      </dgm:t>
    </dgm:pt>
    <dgm:pt modelId="{82BC057F-E528-4FA1-BDE8-4526F73BFE9A}" type="pres">
      <dgm:prSet presAssocID="{D12C3746-F346-4D63-81BA-70416666D728}" presName="Name0" presStyleCnt="0">
        <dgm:presLayoutVars>
          <dgm:dir/>
          <dgm:resizeHandles val="exact"/>
        </dgm:presLayoutVars>
      </dgm:prSet>
      <dgm:spPr/>
    </dgm:pt>
    <dgm:pt modelId="{45752451-A0AC-4A25-9C81-E5AAB8FB0028}" type="pres">
      <dgm:prSet presAssocID="{D12C3746-F346-4D63-81BA-70416666D728}" presName="bkgdShp" presStyleLbl="alignAccFollowNode1" presStyleIdx="0" presStyleCnt="1"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</dgm:spPr>
    </dgm:pt>
    <dgm:pt modelId="{FB34E645-0A36-4D96-B0EB-8DDF6222A429}" type="pres">
      <dgm:prSet presAssocID="{D12C3746-F346-4D63-81BA-70416666D728}" presName="linComp" presStyleCnt="0"/>
      <dgm:spPr/>
    </dgm:pt>
    <dgm:pt modelId="{78272ADC-E18E-4DE1-8CBC-6C97071E9B33}" type="pres">
      <dgm:prSet presAssocID="{C75900C3-0B44-4A53-9572-CBE1E37A3A25}" presName="compNode" presStyleCnt="0"/>
      <dgm:spPr/>
    </dgm:pt>
    <dgm:pt modelId="{20EC1321-F633-4500-BD19-2B9D2CB37FB9}" type="pres">
      <dgm:prSet presAssocID="{C75900C3-0B44-4A53-9572-CBE1E37A3A25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D5FABE-E379-44D6-B57F-61806A7F4857}" type="pres">
      <dgm:prSet presAssocID="{C75900C3-0B44-4A53-9572-CBE1E37A3A25}" presName="invisiNode" presStyleLbl="node1" presStyleIdx="0" presStyleCnt="1"/>
      <dgm:spPr/>
    </dgm:pt>
    <dgm:pt modelId="{2C9B2960-3271-4AAF-A90C-6C85873494E7}" type="pres">
      <dgm:prSet presAssocID="{C75900C3-0B44-4A53-9572-CBE1E37A3A25}" presName="imagNode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64CB60B-2E57-4613-862F-76CD89562E64}" srcId="{D12C3746-F346-4D63-81BA-70416666D728}" destId="{C75900C3-0B44-4A53-9572-CBE1E37A3A25}" srcOrd="0" destOrd="0" parTransId="{C7641C8B-9B50-4359-B83B-1E57284AF60C}" sibTransId="{F683982D-1F7E-477A-85E8-46674C6AC2DC}"/>
    <dgm:cxn modelId="{D71E87F9-B9E6-42F9-BD03-69EB5D2C02E8}" type="presOf" srcId="{C75900C3-0B44-4A53-9572-CBE1E37A3A25}" destId="{20EC1321-F633-4500-BD19-2B9D2CB37FB9}" srcOrd="0" destOrd="0" presId="urn:microsoft.com/office/officeart/2005/8/layout/pList2#3"/>
    <dgm:cxn modelId="{8B51345F-37C4-474D-ADD9-6B059C970133}" type="presOf" srcId="{D12C3746-F346-4D63-81BA-70416666D728}" destId="{82BC057F-E528-4FA1-BDE8-4526F73BFE9A}" srcOrd="0" destOrd="0" presId="urn:microsoft.com/office/officeart/2005/8/layout/pList2#3"/>
    <dgm:cxn modelId="{F301CEBC-2625-4969-8C3F-A04A5102D3F7}" type="presParOf" srcId="{82BC057F-E528-4FA1-BDE8-4526F73BFE9A}" destId="{45752451-A0AC-4A25-9C81-E5AAB8FB0028}" srcOrd="0" destOrd="0" presId="urn:microsoft.com/office/officeart/2005/8/layout/pList2#3"/>
    <dgm:cxn modelId="{A9C96982-33A1-4CC9-88DC-85B217A8877A}" type="presParOf" srcId="{82BC057F-E528-4FA1-BDE8-4526F73BFE9A}" destId="{FB34E645-0A36-4D96-B0EB-8DDF6222A429}" srcOrd="1" destOrd="0" presId="urn:microsoft.com/office/officeart/2005/8/layout/pList2#3"/>
    <dgm:cxn modelId="{FC15C651-02D4-4F10-BDCC-EFDEA706E10E}" type="presParOf" srcId="{FB34E645-0A36-4D96-B0EB-8DDF6222A429}" destId="{78272ADC-E18E-4DE1-8CBC-6C97071E9B33}" srcOrd="0" destOrd="0" presId="urn:microsoft.com/office/officeart/2005/8/layout/pList2#3"/>
    <dgm:cxn modelId="{3C0618AD-0A4E-4D8D-8A18-621F264DBA80}" type="presParOf" srcId="{78272ADC-E18E-4DE1-8CBC-6C97071E9B33}" destId="{20EC1321-F633-4500-BD19-2B9D2CB37FB9}" srcOrd="0" destOrd="0" presId="urn:microsoft.com/office/officeart/2005/8/layout/pList2#3"/>
    <dgm:cxn modelId="{D218E41E-8F1B-41F5-AA7F-4C8EDE4EC974}" type="presParOf" srcId="{78272ADC-E18E-4DE1-8CBC-6C97071E9B33}" destId="{3AD5FABE-E379-44D6-B57F-61806A7F4857}" srcOrd="1" destOrd="0" presId="urn:microsoft.com/office/officeart/2005/8/layout/pList2#3"/>
    <dgm:cxn modelId="{EE9F3A77-A02B-463C-A744-553F2D364684}" type="presParOf" srcId="{78272ADC-E18E-4DE1-8CBC-6C97071E9B33}" destId="{2C9B2960-3271-4AAF-A90C-6C85873494E7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2C3746-F346-4D63-81BA-70416666D728}" type="doc">
      <dgm:prSet loTypeId="urn:microsoft.com/office/officeart/2005/8/layout/pList2#4" loCatId="list" qsTypeId="urn:microsoft.com/office/officeart/2005/8/quickstyle/simple1" qsCatId="simple" csTypeId="urn:microsoft.com/office/officeart/2005/8/colors/accent1_2" csCatId="accent1" phldr="1"/>
      <dgm:spPr/>
    </dgm:pt>
    <dgm:pt modelId="{C75900C3-0B44-4A53-9572-CBE1E37A3A25}">
      <dgm:prSet phldrT="[Text]" custT="1"/>
      <dgm:spPr>
        <a:solidFill>
          <a:srgbClr val="FE370F"/>
        </a:solidFill>
      </dgm:spPr>
      <dgm:t>
        <a:bodyPr/>
        <a:lstStyle/>
        <a:p>
          <a:r>
            <a:rPr lang="en-GB" sz="1600" dirty="0" smtClean="0"/>
            <a:t>Increase Franchise Profitability</a:t>
          </a:r>
        </a:p>
        <a:p>
          <a:endParaRPr lang="en-GB" sz="800" dirty="0" smtClean="0"/>
        </a:p>
        <a:p>
          <a:r>
            <a:rPr lang="en-GB" sz="1300" dirty="0" smtClean="0"/>
            <a:t>Without giving handouts</a:t>
          </a:r>
          <a:endParaRPr lang="en-GB" sz="1300" dirty="0"/>
        </a:p>
      </dgm:t>
    </dgm:pt>
    <dgm:pt modelId="{F683982D-1F7E-477A-85E8-46674C6AC2DC}" type="sibTrans" cxnId="{A64CB60B-2E57-4613-862F-76CD89562E64}">
      <dgm:prSet/>
      <dgm:spPr/>
      <dgm:t>
        <a:bodyPr/>
        <a:lstStyle/>
        <a:p>
          <a:endParaRPr lang="en-GB"/>
        </a:p>
      </dgm:t>
    </dgm:pt>
    <dgm:pt modelId="{C7641C8B-9B50-4359-B83B-1E57284AF60C}" type="parTrans" cxnId="{A64CB60B-2E57-4613-862F-76CD89562E64}">
      <dgm:prSet/>
      <dgm:spPr/>
      <dgm:t>
        <a:bodyPr/>
        <a:lstStyle/>
        <a:p>
          <a:endParaRPr lang="en-GB"/>
        </a:p>
      </dgm:t>
    </dgm:pt>
    <dgm:pt modelId="{82BC057F-E528-4FA1-BDE8-4526F73BFE9A}" type="pres">
      <dgm:prSet presAssocID="{D12C3746-F346-4D63-81BA-70416666D728}" presName="Name0" presStyleCnt="0">
        <dgm:presLayoutVars>
          <dgm:dir/>
          <dgm:resizeHandles val="exact"/>
        </dgm:presLayoutVars>
      </dgm:prSet>
      <dgm:spPr/>
    </dgm:pt>
    <dgm:pt modelId="{45752451-A0AC-4A25-9C81-E5AAB8FB0028}" type="pres">
      <dgm:prSet presAssocID="{D12C3746-F346-4D63-81BA-70416666D728}" presName="bkgdShp" presStyleLbl="alignAccFollowNode1" presStyleIdx="0" presStyleCnt="1"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</dgm:spPr>
    </dgm:pt>
    <dgm:pt modelId="{FB34E645-0A36-4D96-B0EB-8DDF6222A429}" type="pres">
      <dgm:prSet presAssocID="{D12C3746-F346-4D63-81BA-70416666D728}" presName="linComp" presStyleCnt="0"/>
      <dgm:spPr/>
    </dgm:pt>
    <dgm:pt modelId="{78272ADC-E18E-4DE1-8CBC-6C97071E9B33}" type="pres">
      <dgm:prSet presAssocID="{C75900C3-0B44-4A53-9572-CBE1E37A3A25}" presName="compNode" presStyleCnt="0"/>
      <dgm:spPr/>
    </dgm:pt>
    <dgm:pt modelId="{20EC1321-F633-4500-BD19-2B9D2CB37FB9}" type="pres">
      <dgm:prSet presAssocID="{C75900C3-0B44-4A53-9572-CBE1E37A3A25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D5FABE-E379-44D6-B57F-61806A7F4857}" type="pres">
      <dgm:prSet presAssocID="{C75900C3-0B44-4A53-9572-CBE1E37A3A25}" presName="invisiNode" presStyleLbl="node1" presStyleIdx="0" presStyleCnt="1"/>
      <dgm:spPr/>
    </dgm:pt>
    <dgm:pt modelId="{2C9B2960-3271-4AAF-A90C-6C85873494E7}" type="pres">
      <dgm:prSet presAssocID="{C75900C3-0B44-4A53-9572-CBE1E37A3A25}" presName="imagNode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64CB60B-2E57-4613-862F-76CD89562E64}" srcId="{D12C3746-F346-4D63-81BA-70416666D728}" destId="{C75900C3-0B44-4A53-9572-CBE1E37A3A25}" srcOrd="0" destOrd="0" parTransId="{C7641C8B-9B50-4359-B83B-1E57284AF60C}" sibTransId="{F683982D-1F7E-477A-85E8-46674C6AC2DC}"/>
    <dgm:cxn modelId="{323D23C7-FB03-4FAE-8A72-FFC627FA6CBF}" type="presOf" srcId="{D12C3746-F346-4D63-81BA-70416666D728}" destId="{82BC057F-E528-4FA1-BDE8-4526F73BFE9A}" srcOrd="0" destOrd="0" presId="urn:microsoft.com/office/officeart/2005/8/layout/pList2#4"/>
    <dgm:cxn modelId="{360D20E4-D8F7-4AD3-A839-7F50B9488D59}" type="presOf" srcId="{C75900C3-0B44-4A53-9572-CBE1E37A3A25}" destId="{20EC1321-F633-4500-BD19-2B9D2CB37FB9}" srcOrd="0" destOrd="0" presId="urn:microsoft.com/office/officeart/2005/8/layout/pList2#4"/>
    <dgm:cxn modelId="{07C4CEA0-C2F9-4C83-A680-434E3B54935E}" type="presParOf" srcId="{82BC057F-E528-4FA1-BDE8-4526F73BFE9A}" destId="{45752451-A0AC-4A25-9C81-E5AAB8FB0028}" srcOrd="0" destOrd="0" presId="urn:microsoft.com/office/officeart/2005/8/layout/pList2#4"/>
    <dgm:cxn modelId="{0D728C9D-BAB3-4F49-B566-E601A3811E81}" type="presParOf" srcId="{82BC057F-E528-4FA1-BDE8-4526F73BFE9A}" destId="{FB34E645-0A36-4D96-B0EB-8DDF6222A429}" srcOrd="1" destOrd="0" presId="urn:microsoft.com/office/officeart/2005/8/layout/pList2#4"/>
    <dgm:cxn modelId="{D4488DA4-8662-411A-AF3D-6988573F5BE3}" type="presParOf" srcId="{FB34E645-0A36-4D96-B0EB-8DDF6222A429}" destId="{78272ADC-E18E-4DE1-8CBC-6C97071E9B33}" srcOrd="0" destOrd="0" presId="urn:microsoft.com/office/officeart/2005/8/layout/pList2#4"/>
    <dgm:cxn modelId="{353822AA-204A-4C21-A1FE-24B1351F3426}" type="presParOf" srcId="{78272ADC-E18E-4DE1-8CBC-6C97071E9B33}" destId="{20EC1321-F633-4500-BD19-2B9D2CB37FB9}" srcOrd="0" destOrd="0" presId="urn:microsoft.com/office/officeart/2005/8/layout/pList2#4"/>
    <dgm:cxn modelId="{9DB6576A-DC21-4743-96D9-BA483B45D28F}" type="presParOf" srcId="{78272ADC-E18E-4DE1-8CBC-6C97071E9B33}" destId="{3AD5FABE-E379-44D6-B57F-61806A7F4857}" srcOrd="1" destOrd="0" presId="urn:microsoft.com/office/officeart/2005/8/layout/pList2#4"/>
    <dgm:cxn modelId="{F463B90F-6217-43BE-9B95-3D3CC2BD5247}" type="presParOf" srcId="{78272ADC-E18E-4DE1-8CBC-6C97071E9B33}" destId="{2C9B2960-3271-4AAF-A90C-6C85873494E7}" srcOrd="2" destOrd="0" presId="urn:microsoft.com/office/officeart/2005/8/layout/pList2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2C3746-F346-4D63-81BA-70416666D728}" type="doc">
      <dgm:prSet loTypeId="urn:microsoft.com/office/officeart/2005/8/layout/pList2#10" loCatId="list" qsTypeId="urn:microsoft.com/office/officeart/2005/8/quickstyle/simple1" qsCatId="simple" csTypeId="urn:microsoft.com/office/officeart/2005/8/colors/accent1_2" csCatId="accent1" phldr="1"/>
      <dgm:spPr/>
    </dgm:pt>
    <dgm:pt modelId="{C75900C3-0B44-4A53-9572-CBE1E37A3A25}">
      <dgm:prSet phldrT="[Text]" custT="1"/>
      <dgm:spPr>
        <a:solidFill>
          <a:srgbClr val="FE370F"/>
        </a:solidFill>
      </dgm:spPr>
      <dgm:t>
        <a:bodyPr/>
        <a:lstStyle/>
        <a:p>
          <a:r>
            <a:rPr lang="en-GB" sz="1400" dirty="0" smtClean="0"/>
            <a:t>Increase Franchise Profitability</a:t>
          </a:r>
        </a:p>
        <a:p>
          <a:endParaRPr lang="en-GB" sz="800" dirty="0" smtClean="0"/>
        </a:p>
        <a:p>
          <a:r>
            <a:rPr lang="en-GB" sz="1300" dirty="0" smtClean="0"/>
            <a:t>Without giving handouts</a:t>
          </a:r>
          <a:endParaRPr lang="en-GB" sz="1300" dirty="0"/>
        </a:p>
      </dgm:t>
    </dgm:pt>
    <dgm:pt modelId="{C7641C8B-9B50-4359-B83B-1E57284AF60C}" type="parTrans" cxnId="{A64CB60B-2E57-4613-862F-76CD89562E64}">
      <dgm:prSet/>
      <dgm:spPr/>
      <dgm:t>
        <a:bodyPr/>
        <a:lstStyle/>
        <a:p>
          <a:endParaRPr lang="en-GB"/>
        </a:p>
      </dgm:t>
    </dgm:pt>
    <dgm:pt modelId="{F683982D-1F7E-477A-85E8-46674C6AC2DC}" type="sibTrans" cxnId="{A64CB60B-2E57-4613-862F-76CD89562E64}">
      <dgm:prSet/>
      <dgm:spPr/>
      <dgm:t>
        <a:bodyPr/>
        <a:lstStyle/>
        <a:p>
          <a:endParaRPr lang="en-GB"/>
        </a:p>
      </dgm:t>
    </dgm:pt>
    <dgm:pt modelId="{4DE25796-4754-4914-8D8D-DA871BACB1C5}">
      <dgm:prSet phldrT="[Text]" custT="1"/>
      <dgm:spPr>
        <a:solidFill>
          <a:srgbClr val="FE370F"/>
        </a:solidFill>
      </dgm:spPr>
      <dgm:t>
        <a:bodyPr/>
        <a:lstStyle/>
        <a:p>
          <a:r>
            <a:rPr lang="en-GB" sz="1400" dirty="0" smtClean="0"/>
            <a:t>Create an Environment for Growth</a:t>
          </a:r>
        </a:p>
        <a:p>
          <a:endParaRPr lang="en-GB" sz="800" dirty="0" smtClean="0"/>
        </a:p>
        <a:p>
          <a:r>
            <a:rPr lang="en-GB" sz="1300" dirty="0" smtClean="0"/>
            <a:t>Scale &amp; Investment</a:t>
          </a:r>
          <a:endParaRPr lang="en-GB" sz="1300" dirty="0"/>
        </a:p>
      </dgm:t>
    </dgm:pt>
    <dgm:pt modelId="{B1FAFF84-097C-47BB-898E-CB49A747A118}" type="parTrans" cxnId="{8152F735-50F1-4D00-A164-C60C26BCB965}">
      <dgm:prSet/>
      <dgm:spPr/>
      <dgm:t>
        <a:bodyPr/>
        <a:lstStyle/>
        <a:p>
          <a:endParaRPr lang="en-GB"/>
        </a:p>
      </dgm:t>
    </dgm:pt>
    <dgm:pt modelId="{A297EEDC-1E9C-465C-A348-FE2C158976C4}" type="sibTrans" cxnId="{8152F735-50F1-4D00-A164-C60C26BCB965}">
      <dgm:prSet/>
      <dgm:spPr/>
      <dgm:t>
        <a:bodyPr/>
        <a:lstStyle/>
        <a:p>
          <a:endParaRPr lang="en-GB"/>
        </a:p>
      </dgm:t>
    </dgm:pt>
    <dgm:pt modelId="{719F6965-8339-441C-8F57-85776B8912DD}">
      <dgm:prSet phldrT="[Text]" custT="1"/>
      <dgm:spPr>
        <a:solidFill>
          <a:srgbClr val="FE370F"/>
        </a:solidFill>
      </dgm:spPr>
      <dgm:t>
        <a:bodyPr/>
        <a:lstStyle/>
        <a:p>
          <a:r>
            <a:rPr lang="en-GB" sz="1400" dirty="0" smtClean="0"/>
            <a:t>Improve Service Standards</a:t>
          </a:r>
        </a:p>
        <a:p>
          <a:endParaRPr lang="en-GB" sz="1300" dirty="0" smtClean="0"/>
        </a:p>
        <a:p>
          <a:r>
            <a:rPr lang="en-GB" sz="1300" dirty="0" smtClean="0"/>
            <a:t>Motivators to drive desired behaviours</a:t>
          </a:r>
          <a:endParaRPr lang="en-GB" sz="1300" dirty="0"/>
        </a:p>
      </dgm:t>
    </dgm:pt>
    <dgm:pt modelId="{DBA5F9ED-23FE-4F85-82EE-BBC0C334ED7D}" type="parTrans" cxnId="{72114F0E-2A88-4AA8-94CA-4730E0F16BAC}">
      <dgm:prSet/>
      <dgm:spPr/>
      <dgm:t>
        <a:bodyPr/>
        <a:lstStyle/>
        <a:p>
          <a:endParaRPr lang="en-GB"/>
        </a:p>
      </dgm:t>
    </dgm:pt>
    <dgm:pt modelId="{AA7330DD-DC2A-4570-88EE-6B90D255C225}" type="sibTrans" cxnId="{72114F0E-2A88-4AA8-94CA-4730E0F16BAC}">
      <dgm:prSet/>
      <dgm:spPr/>
      <dgm:t>
        <a:bodyPr/>
        <a:lstStyle/>
        <a:p>
          <a:endParaRPr lang="en-GB"/>
        </a:p>
      </dgm:t>
    </dgm:pt>
    <dgm:pt modelId="{82BC057F-E528-4FA1-BDE8-4526F73BFE9A}" type="pres">
      <dgm:prSet presAssocID="{D12C3746-F346-4D63-81BA-70416666D728}" presName="Name0" presStyleCnt="0">
        <dgm:presLayoutVars>
          <dgm:dir/>
          <dgm:resizeHandles val="exact"/>
        </dgm:presLayoutVars>
      </dgm:prSet>
      <dgm:spPr/>
    </dgm:pt>
    <dgm:pt modelId="{45752451-A0AC-4A25-9C81-E5AAB8FB0028}" type="pres">
      <dgm:prSet presAssocID="{D12C3746-F346-4D63-81BA-70416666D728}" presName="bkgdShp" presStyleLbl="alignAccFollowNode1" presStyleIdx="0" presStyleCnt="1"/>
      <dgm:spPr>
        <a:solidFill>
          <a:schemeClr val="accent6">
            <a:lumMod val="20000"/>
            <a:lumOff val="80000"/>
            <a:alpha val="90000"/>
          </a:schemeClr>
        </a:solidFill>
      </dgm:spPr>
    </dgm:pt>
    <dgm:pt modelId="{FB34E645-0A36-4D96-B0EB-8DDF6222A429}" type="pres">
      <dgm:prSet presAssocID="{D12C3746-F346-4D63-81BA-70416666D728}" presName="linComp" presStyleCnt="0"/>
      <dgm:spPr/>
    </dgm:pt>
    <dgm:pt modelId="{78272ADC-E18E-4DE1-8CBC-6C97071E9B33}" type="pres">
      <dgm:prSet presAssocID="{C75900C3-0B44-4A53-9572-CBE1E37A3A25}" presName="compNode" presStyleCnt="0"/>
      <dgm:spPr/>
    </dgm:pt>
    <dgm:pt modelId="{20EC1321-F633-4500-BD19-2B9D2CB37FB9}" type="pres">
      <dgm:prSet presAssocID="{C75900C3-0B44-4A53-9572-CBE1E37A3A2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D5FABE-E379-44D6-B57F-61806A7F4857}" type="pres">
      <dgm:prSet presAssocID="{C75900C3-0B44-4A53-9572-CBE1E37A3A25}" presName="invisiNode" presStyleLbl="node1" presStyleIdx="0" presStyleCnt="3"/>
      <dgm:spPr/>
    </dgm:pt>
    <dgm:pt modelId="{2C9B2960-3271-4AAF-A90C-6C85873494E7}" type="pres">
      <dgm:prSet presAssocID="{C75900C3-0B44-4A53-9572-CBE1E37A3A25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0BC68A5-212D-44A8-AFDC-629D88859503}" type="pres">
      <dgm:prSet presAssocID="{F683982D-1F7E-477A-85E8-46674C6AC2DC}" presName="sibTrans" presStyleLbl="sibTrans2D1" presStyleIdx="0" presStyleCnt="0"/>
      <dgm:spPr/>
      <dgm:t>
        <a:bodyPr/>
        <a:lstStyle/>
        <a:p>
          <a:endParaRPr lang="en-GB"/>
        </a:p>
      </dgm:t>
    </dgm:pt>
    <dgm:pt modelId="{7F551BF6-FE38-4748-8404-E13523869D0F}" type="pres">
      <dgm:prSet presAssocID="{4DE25796-4754-4914-8D8D-DA871BACB1C5}" presName="compNode" presStyleCnt="0"/>
      <dgm:spPr/>
    </dgm:pt>
    <dgm:pt modelId="{7CF64C06-BD14-41E1-B052-9276B82A48C9}" type="pres">
      <dgm:prSet presAssocID="{4DE25796-4754-4914-8D8D-DA871BACB1C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FC8CF5-1DD5-4643-8124-1B8EFACE9380}" type="pres">
      <dgm:prSet presAssocID="{4DE25796-4754-4914-8D8D-DA871BACB1C5}" presName="invisiNode" presStyleLbl="node1" presStyleIdx="1" presStyleCnt="3"/>
      <dgm:spPr/>
    </dgm:pt>
    <dgm:pt modelId="{1CA65B3C-6788-414B-BAE9-DC23BE5A9627}" type="pres">
      <dgm:prSet presAssocID="{4DE25796-4754-4914-8D8D-DA871BACB1C5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E4DCBAE-EB89-4080-875A-7CA941CA8F04}" type="pres">
      <dgm:prSet presAssocID="{A297EEDC-1E9C-465C-A348-FE2C158976C4}" presName="sibTrans" presStyleLbl="sibTrans2D1" presStyleIdx="0" presStyleCnt="0"/>
      <dgm:spPr/>
      <dgm:t>
        <a:bodyPr/>
        <a:lstStyle/>
        <a:p>
          <a:endParaRPr lang="en-GB"/>
        </a:p>
      </dgm:t>
    </dgm:pt>
    <dgm:pt modelId="{830D6907-897C-4B4A-B15A-CBCB7DBB6382}" type="pres">
      <dgm:prSet presAssocID="{719F6965-8339-441C-8F57-85776B8912DD}" presName="compNode" presStyleCnt="0"/>
      <dgm:spPr/>
    </dgm:pt>
    <dgm:pt modelId="{FEAB6C6B-F4AA-42AC-9BA1-E059B358528E}" type="pres">
      <dgm:prSet presAssocID="{719F6965-8339-441C-8F57-85776B8912D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8AE342-51D6-4EF9-9BEF-60664EB91F0F}" type="pres">
      <dgm:prSet presAssocID="{719F6965-8339-441C-8F57-85776B8912DD}" presName="invisiNode" presStyleLbl="node1" presStyleIdx="2" presStyleCnt="3"/>
      <dgm:spPr/>
    </dgm:pt>
    <dgm:pt modelId="{B1E26977-8BDB-4B03-BB80-52B4FF16D258}" type="pres">
      <dgm:prSet presAssocID="{719F6965-8339-441C-8F57-85776B8912DD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2114F0E-2A88-4AA8-94CA-4730E0F16BAC}" srcId="{D12C3746-F346-4D63-81BA-70416666D728}" destId="{719F6965-8339-441C-8F57-85776B8912DD}" srcOrd="2" destOrd="0" parTransId="{DBA5F9ED-23FE-4F85-82EE-BBC0C334ED7D}" sibTransId="{AA7330DD-DC2A-4570-88EE-6B90D255C225}"/>
    <dgm:cxn modelId="{79928E46-6586-4F01-8B64-1FE124154AA2}" type="presOf" srcId="{A297EEDC-1E9C-465C-A348-FE2C158976C4}" destId="{AE4DCBAE-EB89-4080-875A-7CA941CA8F04}" srcOrd="0" destOrd="0" presId="urn:microsoft.com/office/officeart/2005/8/layout/pList2#10"/>
    <dgm:cxn modelId="{8152F735-50F1-4D00-A164-C60C26BCB965}" srcId="{D12C3746-F346-4D63-81BA-70416666D728}" destId="{4DE25796-4754-4914-8D8D-DA871BACB1C5}" srcOrd="1" destOrd="0" parTransId="{B1FAFF84-097C-47BB-898E-CB49A747A118}" sibTransId="{A297EEDC-1E9C-465C-A348-FE2C158976C4}"/>
    <dgm:cxn modelId="{561838FB-A2B3-4077-AB56-AD5E9BE2BB8A}" type="presOf" srcId="{D12C3746-F346-4D63-81BA-70416666D728}" destId="{82BC057F-E528-4FA1-BDE8-4526F73BFE9A}" srcOrd="0" destOrd="0" presId="urn:microsoft.com/office/officeart/2005/8/layout/pList2#10"/>
    <dgm:cxn modelId="{6AD30171-7E9F-4CCD-A8C9-A5FBDC949B1E}" type="presOf" srcId="{C75900C3-0B44-4A53-9572-CBE1E37A3A25}" destId="{20EC1321-F633-4500-BD19-2B9D2CB37FB9}" srcOrd="0" destOrd="0" presId="urn:microsoft.com/office/officeart/2005/8/layout/pList2#10"/>
    <dgm:cxn modelId="{9F5EFA85-181B-450F-9D9A-7FC37867F995}" type="presOf" srcId="{4DE25796-4754-4914-8D8D-DA871BACB1C5}" destId="{7CF64C06-BD14-41E1-B052-9276B82A48C9}" srcOrd="0" destOrd="0" presId="urn:microsoft.com/office/officeart/2005/8/layout/pList2#10"/>
    <dgm:cxn modelId="{863B7E7E-EF4B-49D7-A327-44CE49243F44}" type="presOf" srcId="{719F6965-8339-441C-8F57-85776B8912DD}" destId="{FEAB6C6B-F4AA-42AC-9BA1-E059B358528E}" srcOrd="0" destOrd="0" presId="urn:microsoft.com/office/officeart/2005/8/layout/pList2#10"/>
    <dgm:cxn modelId="{39ED140A-4834-4AC9-A207-DA246A309D28}" type="presOf" srcId="{F683982D-1F7E-477A-85E8-46674C6AC2DC}" destId="{F0BC68A5-212D-44A8-AFDC-629D88859503}" srcOrd="0" destOrd="0" presId="urn:microsoft.com/office/officeart/2005/8/layout/pList2#10"/>
    <dgm:cxn modelId="{A64CB60B-2E57-4613-862F-76CD89562E64}" srcId="{D12C3746-F346-4D63-81BA-70416666D728}" destId="{C75900C3-0B44-4A53-9572-CBE1E37A3A25}" srcOrd="0" destOrd="0" parTransId="{C7641C8B-9B50-4359-B83B-1E57284AF60C}" sibTransId="{F683982D-1F7E-477A-85E8-46674C6AC2DC}"/>
    <dgm:cxn modelId="{D5FE10E4-A1D2-4999-AF23-8AAD5B965A4F}" type="presParOf" srcId="{82BC057F-E528-4FA1-BDE8-4526F73BFE9A}" destId="{45752451-A0AC-4A25-9C81-E5AAB8FB0028}" srcOrd="0" destOrd="0" presId="urn:microsoft.com/office/officeart/2005/8/layout/pList2#10"/>
    <dgm:cxn modelId="{901A6DA7-5A68-4B90-86A6-F4B8980E1616}" type="presParOf" srcId="{82BC057F-E528-4FA1-BDE8-4526F73BFE9A}" destId="{FB34E645-0A36-4D96-B0EB-8DDF6222A429}" srcOrd="1" destOrd="0" presId="urn:microsoft.com/office/officeart/2005/8/layout/pList2#10"/>
    <dgm:cxn modelId="{648BF1BB-6A71-4E0F-8AF3-F0B720E8C3F7}" type="presParOf" srcId="{FB34E645-0A36-4D96-B0EB-8DDF6222A429}" destId="{78272ADC-E18E-4DE1-8CBC-6C97071E9B33}" srcOrd="0" destOrd="0" presId="urn:microsoft.com/office/officeart/2005/8/layout/pList2#10"/>
    <dgm:cxn modelId="{C91B1275-50B0-46FE-BEC0-96E1B5C2964E}" type="presParOf" srcId="{78272ADC-E18E-4DE1-8CBC-6C97071E9B33}" destId="{20EC1321-F633-4500-BD19-2B9D2CB37FB9}" srcOrd="0" destOrd="0" presId="urn:microsoft.com/office/officeart/2005/8/layout/pList2#10"/>
    <dgm:cxn modelId="{91D67FB2-873A-4B42-9C3D-15C6106D7A5F}" type="presParOf" srcId="{78272ADC-E18E-4DE1-8CBC-6C97071E9B33}" destId="{3AD5FABE-E379-44D6-B57F-61806A7F4857}" srcOrd="1" destOrd="0" presId="urn:microsoft.com/office/officeart/2005/8/layout/pList2#10"/>
    <dgm:cxn modelId="{04B1967A-55A2-4D8E-8092-902226F637FE}" type="presParOf" srcId="{78272ADC-E18E-4DE1-8CBC-6C97071E9B33}" destId="{2C9B2960-3271-4AAF-A90C-6C85873494E7}" srcOrd="2" destOrd="0" presId="urn:microsoft.com/office/officeart/2005/8/layout/pList2#10"/>
    <dgm:cxn modelId="{132A99D1-9D1F-4D23-9752-DBEA222943DC}" type="presParOf" srcId="{FB34E645-0A36-4D96-B0EB-8DDF6222A429}" destId="{F0BC68A5-212D-44A8-AFDC-629D88859503}" srcOrd="1" destOrd="0" presId="urn:microsoft.com/office/officeart/2005/8/layout/pList2#10"/>
    <dgm:cxn modelId="{60075D76-5075-40CA-BB90-BD37E16D96EA}" type="presParOf" srcId="{FB34E645-0A36-4D96-B0EB-8DDF6222A429}" destId="{7F551BF6-FE38-4748-8404-E13523869D0F}" srcOrd="2" destOrd="0" presId="urn:microsoft.com/office/officeart/2005/8/layout/pList2#10"/>
    <dgm:cxn modelId="{3D240D7E-6E3A-422A-A122-9B294F4661BD}" type="presParOf" srcId="{7F551BF6-FE38-4748-8404-E13523869D0F}" destId="{7CF64C06-BD14-41E1-B052-9276B82A48C9}" srcOrd="0" destOrd="0" presId="urn:microsoft.com/office/officeart/2005/8/layout/pList2#10"/>
    <dgm:cxn modelId="{E1D70424-BDFB-4210-AE6C-0E467326A444}" type="presParOf" srcId="{7F551BF6-FE38-4748-8404-E13523869D0F}" destId="{97FC8CF5-1DD5-4643-8124-1B8EFACE9380}" srcOrd="1" destOrd="0" presId="urn:microsoft.com/office/officeart/2005/8/layout/pList2#10"/>
    <dgm:cxn modelId="{2B221C2C-7F8C-4671-8216-15A6A026DACA}" type="presParOf" srcId="{7F551BF6-FE38-4748-8404-E13523869D0F}" destId="{1CA65B3C-6788-414B-BAE9-DC23BE5A9627}" srcOrd="2" destOrd="0" presId="urn:microsoft.com/office/officeart/2005/8/layout/pList2#10"/>
    <dgm:cxn modelId="{98CDADFB-12BF-4C3F-8DE3-24FC7A3CE832}" type="presParOf" srcId="{FB34E645-0A36-4D96-B0EB-8DDF6222A429}" destId="{AE4DCBAE-EB89-4080-875A-7CA941CA8F04}" srcOrd="3" destOrd="0" presId="urn:microsoft.com/office/officeart/2005/8/layout/pList2#10"/>
    <dgm:cxn modelId="{F827376D-F1E0-490E-80C0-2EB25E6EBAD1}" type="presParOf" srcId="{FB34E645-0A36-4D96-B0EB-8DDF6222A429}" destId="{830D6907-897C-4B4A-B15A-CBCB7DBB6382}" srcOrd="4" destOrd="0" presId="urn:microsoft.com/office/officeart/2005/8/layout/pList2#10"/>
    <dgm:cxn modelId="{C9966234-882D-4055-9496-960FADEC3F18}" type="presParOf" srcId="{830D6907-897C-4B4A-B15A-CBCB7DBB6382}" destId="{FEAB6C6B-F4AA-42AC-9BA1-E059B358528E}" srcOrd="0" destOrd="0" presId="urn:microsoft.com/office/officeart/2005/8/layout/pList2#10"/>
    <dgm:cxn modelId="{D8716D81-001B-4556-B16E-66209AB809B7}" type="presParOf" srcId="{830D6907-897C-4B4A-B15A-CBCB7DBB6382}" destId="{1F8AE342-51D6-4EF9-9BEF-60664EB91F0F}" srcOrd="1" destOrd="0" presId="urn:microsoft.com/office/officeart/2005/8/layout/pList2#10"/>
    <dgm:cxn modelId="{E3C70235-3225-4FE4-AA80-6DF52A81828B}" type="presParOf" srcId="{830D6907-897C-4B4A-B15A-CBCB7DBB6382}" destId="{B1E26977-8BDB-4B03-BB80-52B4FF16D258}" srcOrd="2" destOrd="0" presId="urn:microsoft.com/office/officeart/2005/8/layout/pList2#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7C1231F-B6A9-45EA-B4E4-884F898B206C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0A1A6F8-048A-460C-84EB-279937A4B8CA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Understand business</a:t>
          </a:r>
        </a:p>
        <a:p>
          <a:r>
            <a:rPr lang="en-GB" dirty="0" smtClean="0">
              <a:solidFill>
                <a:schemeClr val="bg1"/>
              </a:solidFill>
            </a:rPr>
            <a:t>Financially stable</a:t>
          </a:r>
        </a:p>
        <a:p>
          <a:r>
            <a:rPr lang="en-GB" dirty="0" smtClean="0">
              <a:solidFill>
                <a:schemeClr val="bg1"/>
              </a:solidFill>
            </a:rPr>
            <a:t>Good support network</a:t>
          </a:r>
        </a:p>
        <a:p>
          <a:endParaRPr lang="en-GB" dirty="0">
            <a:solidFill>
              <a:schemeClr val="bg1"/>
            </a:solidFill>
          </a:endParaRPr>
        </a:p>
      </dgm:t>
    </dgm:pt>
    <dgm:pt modelId="{DE8BE536-E912-447E-88E3-49E7FD1A5DA5}" type="parTrans" cxnId="{F5EEF8C0-AF1E-45EB-B155-86B5C3986404}">
      <dgm:prSet/>
      <dgm:spPr/>
      <dgm:t>
        <a:bodyPr/>
        <a:lstStyle/>
        <a:p>
          <a:endParaRPr lang="en-GB"/>
        </a:p>
      </dgm:t>
    </dgm:pt>
    <dgm:pt modelId="{AF6889BA-EA90-4C93-A531-803BA92054F6}" type="sibTrans" cxnId="{F5EEF8C0-AF1E-45EB-B155-86B5C3986404}">
      <dgm:prSet/>
      <dgm:spPr/>
      <dgm:t>
        <a:bodyPr/>
        <a:lstStyle/>
        <a:p>
          <a:endParaRPr lang="en-GB"/>
        </a:p>
      </dgm:t>
    </dgm:pt>
    <dgm:pt modelId="{0A3B3470-3064-46A9-B784-62177B3BFACF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Not financially hungry</a:t>
          </a:r>
        </a:p>
        <a:p>
          <a:r>
            <a:rPr lang="en-GB" dirty="0" smtClean="0">
              <a:solidFill>
                <a:schemeClr val="bg1"/>
              </a:solidFill>
            </a:rPr>
            <a:t>Been there/know better</a:t>
          </a:r>
        </a:p>
        <a:p>
          <a:r>
            <a:rPr lang="en-GB" dirty="0" smtClean="0">
              <a:solidFill>
                <a:schemeClr val="bg1"/>
              </a:solidFill>
            </a:rPr>
            <a:t>Don’t always adhere to proposition</a:t>
          </a:r>
        </a:p>
        <a:p>
          <a:r>
            <a:rPr lang="en-GB" dirty="0" smtClean="0">
              <a:solidFill>
                <a:schemeClr val="bg1"/>
              </a:solidFill>
            </a:rPr>
            <a:t>Ageing network – succession planning</a:t>
          </a:r>
          <a:endParaRPr lang="en-GB" dirty="0">
            <a:solidFill>
              <a:schemeClr val="bg1"/>
            </a:solidFill>
          </a:endParaRPr>
        </a:p>
      </dgm:t>
    </dgm:pt>
    <dgm:pt modelId="{6EBA1C13-DDE6-4C52-B035-D8865077C4C0}" type="parTrans" cxnId="{49C9240F-7D59-4F64-B721-4A9D7037E725}">
      <dgm:prSet/>
      <dgm:spPr/>
      <dgm:t>
        <a:bodyPr/>
        <a:lstStyle/>
        <a:p>
          <a:endParaRPr lang="en-GB"/>
        </a:p>
      </dgm:t>
    </dgm:pt>
    <dgm:pt modelId="{E5B9719D-25C7-407F-852E-3BA90CF8F4C1}" type="sibTrans" cxnId="{49C9240F-7D59-4F64-B721-4A9D7037E725}">
      <dgm:prSet/>
      <dgm:spPr/>
      <dgm:t>
        <a:bodyPr/>
        <a:lstStyle/>
        <a:p>
          <a:endParaRPr lang="en-GB"/>
        </a:p>
      </dgm:t>
    </dgm:pt>
    <dgm:pt modelId="{24B20D5B-0DDE-4417-82AB-AFF3AC795E53}" type="pres">
      <dgm:prSet presAssocID="{97C1231F-B6A9-45EA-B4E4-884F898B206C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7B955E3-888F-4F82-BBC9-551BA7530DEA}" type="pres">
      <dgm:prSet presAssocID="{97C1231F-B6A9-45EA-B4E4-884F898B206C}" presName="Background" presStyleLbl="bgImgPlace1" presStyleIdx="0" presStyleCn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</dgm:pt>
    <dgm:pt modelId="{D9F9452C-2045-4402-B38F-DD2241552E7B}" type="pres">
      <dgm:prSet presAssocID="{97C1231F-B6A9-45EA-B4E4-884F898B206C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0A84C6-099C-4D21-8B05-FD9C6360AC59}" type="pres">
      <dgm:prSet presAssocID="{97C1231F-B6A9-45EA-B4E4-884F898B206C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414E2E-9B5D-4C26-A301-A2A9B88E7560}" type="pres">
      <dgm:prSet presAssocID="{97C1231F-B6A9-45EA-B4E4-884F898B206C}" presName="Plus" presStyleLbl="alignNode1" presStyleIdx="0" presStyleCnt="2"/>
      <dgm:spPr/>
    </dgm:pt>
    <dgm:pt modelId="{F6C9759D-1218-4CB5-B130-8735C16FA47D}" type="pres">
      <dgm:prSet presAssocID="{97C1231F-B6A9-45EA-B4E4-884F898B206C}" presName="Minus" presStyleLbl="alignNode1" presStyleIdx="1" presStyleCnt="2"/>
      <dgm:spPr/>
    </dgm:pt>
    <dgm:pt modelId="{0CD3F0FF-AFB0-48C2-87AD-1DC02B3D48A1}" type="pres">
      <dgm:prSet presAssocID="{97C1231F-B6A9-45EA-B4E4-884F898B206C}" presName="Divider" presStyleLbl="parChTrans1D1" presStyleIdx="0" presStyleCnt="1"/>
      <dgm:spPr/>
    </dgm:pt>
  </dgm:ptLst>
  <dgm:cxnLst>
    <dgm:cxn modelId="{1CDAAC8F-7599-4605-A091-8E9A0202120F}" type="presOf" srcId="{97C1231F-B6A9-45EA-B4E4-884F898B206C}" destId="{24B20D5B-0DDE-4417-82AB-AFF3AC795E53}" srcOrd="0" destOrd="0" presId="urn:microsoft.com/office/officeart/2009/3/layout/PlusandMinus"/>
    <dgm:cxn modelId="{F5EEF8C0-AF1E-45EB-B155-86B5C3986404}" srcId="{97C1231F-B6A9-45EA-B4E4-884F898B206C}" destId="{90A1A6F8-048A-460C-84EB-279937A4B8CA}" srcOrd="0" destOrd="0" parTransId="{DE8BE536-E912-447E-88E3-49E7FD1A5DA5}" sibTransId="{AF6889BA-EA90-4C93-A531-803BA92054F6}"/>
    <dgm:cxn modelId="{49C9240F-7D59-4F64-B721-4A9D7037E725}" srcId="{97C1231F-B6A9-45EA-B4E4-884F898B206C}" destId="{0A3B3470-3064-46A9-B784-62177B3BFACF}" srcOrd="1" destOrd="0" parTransId="{6EBA1C13-DDE6-4C52-B035-D8865077C4C0}" sibTransId="{E5B9719D-25C7-407F-852E-3BA90CF8F4C1}"/>
    <dgm:cxn modelId="{3A83BDB5-DDEB-4167-AE4B-70440EA98D00}" type="presOf" srcId="{0A3B3470-3064-46A9-B784-62177B3BFACF}" destId="{5D0A84C6-099C-4D21-8B05-FD9C6360AC59}" srcOrd="0" destOrd="0" presId="urn:microsoft.com/office/officeart/2009/3/layout/PlusandMinus"/>
    <dgm:cxn modelId="{5E11DC6E-6989-48BE-88AE-46688B75D3FB}" type="presOf" srcId="{90A1A6F8-048A-460C-84EB-279937A4B8CA}" destId="{D9F9452C-2045-4402-B38F-DD2241552E7B}" srcOrd="0" destOrd="0" presId="urn:microsoft.com/office/officeart/2009/3/layout/PlusandMinus"/>
    <dgm:cxn modelId="{CCE6BA13-2500-4294-AEEF-260C0D2DC40D}" type="presParOf" srcId="{24B20D5B-0DDE-4417-82AB-AFF3AC795E53}" destId="{17B955E3-888F-4F82-BBC9-551BA7530DEA}" srcOrd="0" destOrd="0" presId="urn:microsoft.com/office/officeart/2009/3/layout/PlusandMinus"/>
    <dgm:cxn modelId="{3CA78C66-3ED8-47A6-8FDE-211C5E53448D}" type="presParOf" srcId="{24B20D5B-0DDE-4417-82AB-AFF3AC795E53}" destId="{D9F9452C-2045-4402-B38F-DD2241552E7B}" srcOrd="1" destOrd="0" presId="urn:microsoft.com/office/officeart/2009/3/layout/PlusandMinus"/>
    <dgm:cxn modelId="{F431D992-550F-4D32-A8BC-DD8307A8BD53}" type="presParOf" srcId="{24B20D5B-0DDE-4417-82AB-AFF3AC795E53}" destId="{5D0A84C6-099C-4D21-8B05-FD9C6360AC59}" srcOrd="2" destOrd="0" presId="urn:microsoft.com/office/officeart/2009/3/layout/PlusandMinus"/>
    <dgm:cxn modelId="{6795695F-9A2D-41CC-8985-7AF5565371FE}" type="presParOf" srcId="{24B20D5B-0DDE-4417-82AB-AFF3AC795E53}" destId="{EE414E2E-9B5D-4C26-A301-A2A9B88E7560}" srcOrd="3" destOrd="0" presId="urn:microsoft.com/office/officeart/2009/3/layout/PlusandMinus"/>
    <dgm:cxn modelId="{4C90CA88-8CE5-40C6-89E6-0694B09E1525}" type="presParOf" srcId="{24B20D5B-0DDE-4417-82AB-AFF3AC795E53}" destId="{F6C9759D-1218-4CB5-B130-8735C16FA47D}" srcOrd="4" destOrd="0" presId="urn:microsoft.com/office/officeart/2009/3/layout/PlusandMinus"/>
    <dgm:cxn modelId="{9692DEEA-0698-4423-A5E7-3F756F74E3D1}" type="presParOf" srcId="{24B20D5B-0DDE-4417-82AB-AFF3AC795E53}" destId="{0CD3F0FF-AFB0-48C2-87AD-1DC02B3D48A1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955E3-888F-4F82-BBC9-551BA7530DEA}">
      <dsp:nvSpPr>
        <dsp:cNvPr id="0" name=""/>
        <dsp:cNvSpPr/>
      </dsp:nvSpPr>
      <dsp:spPr>
        <a:xfrm>
          <a:off x="383190" y="645685"/>
          <a:ext cx="3704177" cy="1914296"/>
        </a:xfrm>
        <a:prstGeom prst="rect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D9F9452C-2045-4402-B38F-DD2241552E7B}">
      <dsp:nvSpPr>
        <dsp:cNvPr id="0" name=""/>
        <dsp:cNvSpPr/>
      </dsp:nvSpPr>
      <dsp:spPr>
        <a:xfrm>
          <a:off x="493890" y="869565"/>
          <a:ext cx="1720100" cy="1637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bg1"/>
              </a:solidFill>
            </a:rPr>
            <a:t>Understand business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bg1"/>
              </a:solidFill>
            </a:rPr>
            <a:t>Financially stable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bg1"/>
              </a:solidFill>
            </a:rPr>
            <a:t>Good support network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 dirty="0">
            <a:solidFill>
              <a:schemeClr val="bg1"/>
            </a:solidFill>
          </a:endParaRPr>
        </a:p>
      </dsp:txBody>
      <dsp:txXfrm>
        <a:off x="493890" y="869565"/>
        <a:ext cx="1720100" cy="1637657"/>
      </dsp:txXfrm>
    </dsp:sp>
    <dsp:sp modelId="{5D0A84C6-099C-4D21-8B05-FD9C6360AC59}">
      <dsp:nvSpPr>
        <dsp:cNvPr id="0" name=""/>
        <dsp:cNvSpPr/>
      </dsp:nvSpPr>
      <dsp:spPr>
        <a:xfrm>
          <a:off x="2252310" y="869565"/>
          <a:ext cx="1720100" cy="1637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bg1"/>
              </a:solidFill>
            </a:rPr>
            <a:t>Not financially hungry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bg1"/>
              </a:solidFill>
            </a:rPr>
            <a:t>Been there/know better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bg1"/>
              </a:solidFill>
            </a:rPr>
            <a:t>Don’t always adhere to proposition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bg1"/>
              </a:solidFill>
            </a:rPr>
            <a:t>Ageing network – succession planning</a:t>
          </a:r>
          <a:endParaRPr lang="en-GB" sz="1300" kern="1200" dirty="0">
            <a:solidFill>
              <a:schemeClr val="bg1"/>
            </a:solidFill>
          </a:endParaRPr>
        </a:p>
      </dsp:txBody>
      <dsp:txXfrm>
        <a:off x="2252310" y="869565"/>
        <a:ext cx="1720100" cy="1637657"/>
      </dsp:txXfrm>
    </dsp:sp>
    <dsp:sp modelId="{EE414E2E-9B5D-4C26-A301-A2A9B88E7560}">
      <dsp:nvSpPr>
        <dsp:cNvPr id="0" name=""/>
        <dsp:cNvSpPr/>
      </dsp:nvSpPr>
      <dsp:spPr>
        <a:xfrm>
          <a:off x="0" y="262593"/>
          <a:ext cx="723804" cy="723804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9759D-1218-4CB5-B130-8735C16FA47D}">
      <dsp:nvSpPr>
        <dsp:cNvPr id="0" name=""/>
        <dsp:cNvSpPr/>
      </dsp:nvSpPr>
      <dsp:spPr>
        <a:xfrm>
          <a:off x="3576447" y="522890"/>
          <a:ext cx="681228" cy="233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3F0FF-AFB0-48C2-87AD-1DC02B3D48A1}">
      <dsp:nvSpPr>
        <dsp:cNvPr id="0" name=""/>
        <dsp:cNvSpPr/>
      </dsp:nvSpPr>
      <dsp:spPr>
        <a:xfrm>
          <a:off x="2235279" y="873066"/>
          <a:ext cx="425" cy="156412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955E3-888F-4F82-BBC9-551BA7530DEA}">
      <dsp:nvSpPr>
        <dsp:cNvPr id="0" name=""/>
        <dsp:cNvSpPr/>
      </dsp:nvSpPr>
      <dsp:spPr>
        <a:xfrm>
          <a:off x="383190" y="645685"/>
          <a:ext cx="3704177" cy="1914296"/>
        </a:xfrm>
        <a:prstGeom prst="rect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D9F9452C-2045-4402-B38F-DD2241552E7B}">
      <dsp:nvSpPr>
        <dsp:cNvPr id="0" name=""/>
        <dsp:cNvSpPr/>
      </dsp:nvSpPr>
      <dsp:spPr>
        <a:xfrm>
          <a:off x="493890" y="869565"/>
          <a:ext cx="1720100" cy="1637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bg1"/>
              </a:solidFill>
            </a:rPr>
            <a:t>Ambitious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bg1"/>
              </a:solidFill>
            </a:rPr>
            <a:t>Hungry for growth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bg1"/>
              </a:solidFill>
            </a:rPr>
            <a:t>Tend to follow procedures and advice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bg1"/>
              </a:solidFill>
            </a:rPr>
            <a:t>Future of Dyno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bg1"/>
              </a:solidFill>
            </a:rPr>
            <a:t>Better engagement</a:t>
          </a:r>
          <a:endParaRPr lang="en-GB" sz="1300" kern="1200" dirty="0">
            <a:solidFill>
              <a:schemeClr val="bg1"/>
            </a:solidFill>
          </a:endParaRPr>
        </a:p>
      </dsp:txBody>
      <dsp:txXfrm>
        <a:off x="493890" y="869565"/>
        <a:ext cx="1720100" cy="1637657"/>
      </dsp:txXfrm>
    </dsp:sp>
    <dsp:sp modelId="{5D0A84C6-099C-4D21-8B05-FD9C6360AC59}">
      <dsp:nvSpPr>
        <dsp:cNvPr id="0" name=""/>
        <dsp:cNvSpPr/>
      </dsp:nvSpPr>
      <dsp:spPr>
        <a:xfrm>
          <a:off x="2252310" y="869565"/>
          <a:ext cx="1720100" cy="1637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bg1"/>
              </a:solidFill>
            </a:rPr>
            <a:t>Reduced knowledge of  business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bg1"/>
              </a:solidFill>
            </a:rPr>
            <a:t>Financially committed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bg1"/>
              </a:solidFill>
            </a:rPr>
            <a:t>Peer network limited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b="1" kern="1200" dirty="0" smtClean="0">
            <a:solidFill>
              <a:schemeClr val="bg1"/>
            </a:solidFill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 dirty="0" smtClean="0">
            <a:solidFill>
              <a:schemeClr val="bg1"/>
            </a:solidFill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 dirty="0">
            <a:solidFill>
              <a:schemeClr val="bg1"/>
            </a:solidFill>
          </a:endParaRPr>
        </a:p>
      </dsp:txBody>
      <dsp:txXfrm>
        <a:off x="2252310" y="869565"/>
        <a:ext cx="1720100" cy="1637657"/>
      </dsp:txXfrm>
    </dsp:sp>
    <dsp:sp modelId="{EE414E2E-9B5D-4C26-A301-A2A9B88E7560}">
      <dsp:nvSpPr>
        <dsp:cNvPr id="0" name=""/>
        <dsp:cNvSpPr/>
      </dsp:nvSpPr>
      <dsp:spPr>
        <a:xfrm>
          <a:off x="0" y="262593"/>
          <a:ext cx="723804" cy="723804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9759D-1218-4CB5-B130-8735C16FA47D}">
      <dsp:nvSpPr>
        <dsp:cNvPr id="0" name=""/>
        <dsp:cNvSpPr/>
      </dsp:nvSpPr>
      <dsp:spPr>
        <a:xfrm>
          <a:off x="3576447" y="522890"/>
          <a:ext cx="681228" cy="233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3F0FF-AFB0-48C2-87AD-1DC02B3D48A1}">
      <dsp:nvSpPr>
        <dsp:cNvPr id="0" name=""/>
        <dsp:cNvSpPr/>
      </dsp:nvSpPr>
      <dsp:spPr>
        <a:xfrm>
          <a:off x="2235279" y="873066"/>
          <a:ext cx="425" cy="156412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217F7-93CA-4881-91AB-C841BF8A7C06}">
      <dsp:nvSpPr>
        <dsp:cNvPr id="0" name=""/>
        <dsp:cNvSpPr/>
      </dsp:nvSpPr>
      <dsp:spPr>
        <a:xfrm rot="5400000">
          <a:off x="1819422" y="-744144"/>
          <a:ext cx="606136" cy="22494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Rewards growth by increasing profitability and equity</a:t>
          </a:r>
          <a:endParaRPr lang="en-GB" sz="1200" kern="1200" dirty="0"/>
        </a:p>
      </dsp:txBody>
      <dsp:txXfrm rot="-5400000">
        <a:off x="997779" y="107088"/>
        <a:ext cx="2219835" cy="546958"/>
      </dsp:txXfrm>
    </dsp:sp>
    <dsp:sp modelId="{E10FE4DF-E73B-4B47-83DE-A32559F9A21F}">
      <dsp:nvSpPr>
        <dsp:cNvPr id="0" name=""/>
        <dsp:cNvSpPr/>
      </dsp:nvSpPr>
      <dsp:spPr>
        <a:xfrm flipH="1">
          <a:off x="267522" y="1732"/>
          <a:ext cx="730255" cy="75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ToT</a:t>
          </a:r>
          <a:endParaRPr lang="en-GB" sz="1800" kern="1200" dirty="0"/>
        </a:p>
      </dsp:txBody>
      <dsp:txXfrm>
        <a:off x="303170" y="37380"/>
        <a:ext cx="658959" cy="686374"/>
      </dsp:txXfrm>
    </dsp:sp>
    <dsp:sp modelId="{7EE48F28-4257-4505-A8D8-65E30B5ED262}">
      <dsp:nvSpPr>
        <dsp:cNvPr id="0" name=""/>
        <dsp:cNvSpPr/>
      </dsp:nvSpPr>
      <dsp:spPr>
        <a:xfrm rot="5400000">
          <a:off x="1819422" y="51409"/>
          <a:ext cx="606136" cy="22494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Rewards franchisees that follow the system through the 2.5% rebate scheme</a:t>
          </a:r>
          <a:endParaRPr lang="en-GB" sz="1200" kern="1200" dirty="0"/>
        </a:p>
      </dsp:txBody>
      <dsp:txXfrm rot="-5400000">
        <a:off x="997779" y="902642"/>
        <a:ext cx="2219835" cy="546958"/>
      </dsp:txXfrm>
    </dsp:sp>
    <dsp:sp modelId="{2F5EAC68-3A38-4CF9-82F2-701F0FC32935}">
      <dsp:nvSpPr>
        <dsp:cNvPr id="0" name=""/>
        <dsp:cNvSpPr/>
      </dsp:nvSpPr>
      <dsp:spPr>
        <a:xfrm flipH="1">
          <a:off x="267522" y="797286"/>
          <a:ext cx="730255" cy="75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ToT</a:t>
          </a:r>
          <a:endParaRPr lang="en-GB" sz="1800" kern="1200" dirty="0"/>
        </a:p>
      </dsp:txBody>
      <dsp:txXfrm>
        <a:off x="303170" y="832934"/>
        <a:ext cx="658959" cy="686374"/>
      </dsp:txXfrm>
    </dsp:sp>
    <dsp:sp modelId="{586611DA-5551-4218-B238-76670145FCAC}">
      <dsp:nvSpPr>
        <dsp:cNvPr id="0" name=""/>
        <dsp:cNvSpPr/>
      </dsp:nvSpPr>
      <dsp:spPr>
        <a:xfrm rot="5400000">
          <a:off x="1819422" y="846962"/>
          <a:ext cx="606136" cy="22494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Improves network engagement and our working relationship</a:t>
          </a:r>
          <a:endParaRPr lang="en-GB" sz="1200" kern="1200" dirty="0"/>
        </a:p>
      </dsp:txBody>
      <dsp:txXfrm rot="-5400000">
        <a:off x="997779" y="1698195"/>
        <a:ext cx="2219835" cy="546958"/>
      </dsp:txXfrm>
    </dsp:sp>
    <dsp:sp modelId="{67AE40F0-770F-452B-8AAE-4E905E993D54}">
      <dsp:nvSpPr>
        <dsp:cNvPr id="0" name=""/>
        <dsp:cNvSpPr/>
      </dsp:nvSpPr>
      <dsp:spPr>
        <a:xfrm flipH="1">
          <a:off x="267522" y="1592839"/>
          <a:ext cx="730255" cy="75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ToT</a:t>
          </a:r>
          <a:endParaRPr lang="en-GB" sz="1800" kern="1200" dirty="0"/>
        </a:p>
      </dsp:txBody>
      <dsp:txXfrm>
        <a:off x="303170" y="1628487"/>
        <a:ext cx="658959" cy="686374"/>
      </dsp:txXfrm>
    </dsp:sp>
    <dsp:sp modelId="{240B4557-DAF4-403C-B1FD-565F6C1E5C2C}">
      <dsp:nvSpPr>
        <dsp:cNvPr id="0" name=""/>
        <dsp:cNvSpPr/>
      </dsp:nvSpPr>
      <dsp:spPr>
        <a:xfrm rot="5400000">
          <a:off x="1819422" y="1642516"/>
          <a:ext cx="606136" cy="22494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Improves customer service levels (NPS score)</a:t>
          </a:r>
          <a:endParaRPr lang="en-GB" sz="1200" kern="1200" dirty="0"/>
        </a:p>
      </dsp:txBody>
      <dsp:txXfrm rot="-5400000">
        <a:off x="997779" y="2493749"/>
        <a:ext cx="2219835" cy="546958"/>
      </dsp:txXfrm>
    </dsp:sp>
    <dsp:sp modelId="{653008AB-4B94-4EBD-9DDF-F43A8A011174}">
      <dsp:nvSpPr>
        <dsp:cNvPr id="0" name=""/>
        <dsp:cNvSpPr/>
      </dsp:nvSpPr>
      <dsp:spPr>
        <a:xfrm flipH="1">
          <a:off x="267522" y="2388393"/>
          <a:ext cx="730255" cy="75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ToT</a:t>
          </a:r>
          <a:endParaRPr lang="en-GB" sz="1800" kern="1200" dirty="0"/>
        </a:p>
      </dsp:txBody>
      <dsp:txXfrm>
        <a:off x="303170" y="2424041"/>
        <a:ext cx="658959" cy="686374"/>
      </dsp:txXfrm>
    </dsp:sp>
    <dsp:sp modelId="{7C4AA834-352C-447E-B2F8-427CE0A052D9}">
      <dsp:nvSpPr>
        <dsp:cNvPr id="0" name=""/>
        <dsp:cNvSpPr/>
      </dsp:nvSpPr>
      <dsp:spPr>
        <a:xfrm rot="5400000">
          <a:off x="1819422" y="2438070"/>
          <a:ext cx="606136" cy="22494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Separates those franchisees who are “on the bus” from those who are not</a:t>
          </a:r>
          <a:endParaRPr lang="en-GB" sz="1200" kern="1200" dirty="0"/>
        </a:p>
      </dsp:txBody>
      <dsp:txXfrm rot="-5400000">
        <a:off x="997779" y="3289303"/>
        <a:ext cx="2219835" cy="546958"/>
      </dsp:txXfrm>
    </dsp:sp>
    <dsp:sp modelId="{A31DC49D-38CB-46C5-9DDD-73321B5EAE22}">
      <dsp:nvSpPr>
        <dsp:cNvPr id="0" name=""/>
        <dsp:cNvSpPr/>
      </dsp:nvSpPr>
      <dsp:spPr>
        <a:xfrm flipH="1">
          <a:off x="267522" y="3183947"/>
          <a:ext cx="730255" cy="75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ToT</a:t>
          </a:r>
          <a:endParaRPr lang="en-GB" sz="1800" kern="1200" dirty="0"/>
        </a:p>
      </dsp:txBody>
      <dsp:txXfrm>
        <a:off x="303170" y="3219595"/>
        <a:ext cx="658959" cy="686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955E3-888F-4F82-BBC9-551BA7530DEA}">
      <dsp:nvSpPr>
        <dsp:cNvPr id="0" name=""/>
        <dsp:cNvSpPr/>
      </dsp:nvSpPr>
      <dsp:spPr>
        <a:xfrm>
          <a:off x="383190" y="645685"/>
          <a:ext cx="3704177" cy="1914296"/>
        </a:xfrm>
        <a:prstGeom prst="rect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D9F9452C-2045-4402-B38F-DD2241552E7B}">
      <dsp:nvSpPr>
        <dsp:cNvPr id="0" name=""/>
        <dsp:cNvSpPr/>
      </dsp:nvSpPr>
      <dsp:spPr>
        <a:xfrm>
          <a:off x="493890" y="869565"/>
          <a:ext cx="1720100" cy="1637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bg1"/>
              </a:solidFill>
            </a:rPr>
            <a:t>Ambitious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bg1"/>
              </a:solidFill>
            </a:rPr>
            <a:t>Hungry for growth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bg1"/>
              </a:solidFill>
            </a:rPr>
            <a:t>Tend to follow procedures and advice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bg1"/>
              </a:solidFill>
            </a:rPr>
            <a:t>Future of Dyno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bg1"/>
              </a:solidFill>
            </a:rPr>
            <a:t>Better engagement</a:t>
          </a:r>
          <a:endParaRPr lang="en-GB" sz="1300" kern="1200" dirty="0">
            <a:solidFill>
              <a:schemeClr val="bg1"/>
            </a:solidFill>
          </a:endParaRPr>
        </a:p>
      </dsp:txBody>
      <dsp:txXfrm>
        <a:off x="493890" y="869565"/>
        <a:ext cx="1720100" cy="1637657"/>
      </dsp:txXfrm>
    </dsp:sp>
    <dsp:sp modelId="{5D0A84C6-099C-4D21-8B05-FD9C6360AC59}">
      <dsp:nvSpPr>
        <dsp:cNvPr id="0" name=""/>
        <dsp:cNvSpPr/>
      </dsp:nvSpPr>
      <dsp:spPr>
        <a:xfrm>
          <a:off x="2252310" y="869565"/>
          <a:ext cx="1720100" cy="1637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bg1"/>
              </a:solidFill>
            </a:rPr>
            <a:t>Reduced knowledge of  business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bg1"/>
              </a:solidFill>
            </a:rPr>
            <a:t>Financially committed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bg1"/>
              </a:solidFill>
            </a:rPr>
            <a:t>Peer network limited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b="1" kern="1200" dirty="0" smtClean="0">
            <a:solidFill>
              <a:schemeClr val="bg1"/>
            </a:solidFill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 dirty="0" smtClean="0">
            <a:solidFill>
              <a:schemeClr val="bg1"/>
            </a:solidFill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 dirty="0">
            <a:solidFill>
              <a:schemeClr val="bg1"/>
            </a:solidFill>
          </a:endParaRPr>
        </a:p>
      </dsp:txBody>
      <dsp:txXfrm>
        <a:off x="2252310" y="869565"/>
        <a:ext cx="1720100" cy="1637657"/>
      </dsp:txXfrm>
    </dsp:sp>
    <dsp:sp modelId="{EE414E2E-9B5D-4C26-A301-A2A9B88E7560}">
      <dsp:nvSpPr>
        <dsp:cNvPr id="0" name=""/>
        <dsp:cNvSpPr/>
      </dsp:nvSpPr>
      <dsp:spPr>
        <a:xfrm>
          <a:off x="0" y="262593"/>
          <a:ext cx="723804" cy="723804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9759D-1218-4CB5-B130-8735C16FA47D}">
      <dsp:nvSpPr>
        <dsp:cNvPr id="0" name=""/>
        <dsp:cNvSpPr/>
      </dsp:nvSpPr>
      <dsp:spPr>
        <a:xfrm>
          <a:off x="3576447" y="522890"/>
          <a:ext cx="681228" cy="233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3F0FF-AFB0-48C2-87AD-1DC02B3D48A1}">
      <dsp:nvSpPr>
        <dsp:cNvPr id="0" name=""/>
        <dsp:cNvSpPr/>
      </dsp:nvSpPr>
      <dsp:spPr>
        <a:xfrm>
          <a:off x="2235279" y="873066"/>
          <a:ext cx="425" cy="156412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185DB-42D8-432E-9ECD-DA82D5258A87}">
      <dsp:nvSpPr>
        <dsp:cNvPr id="0" name=""/>
        <dsp:cNvSpPr/>
      </dsp:nvSpPr>
      <dsp:spPr>
        <a:xfrm rot="5400000">
          <a:off x="-152573" y="153323"/>
          <a:ext cx="1017156" cy="71200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 dirty="0"/>
        </a:p>
      </dsp:txBody>
      <dsp:txXfrm rot="-5400000">
        <a:off x="1" y="356755"/>
        <a:ext cx="712009" cy="305147"/>
      </dsp:txXfrm>
    </dsp:sp>
    <dsp:sp modelId="{ED8AD82B-BDC8-4A09-A106-84AF5D8016E4}">
      <dsp:nvSpPr>
        <dsp:cNvPr id="0" name=""/>
        <dsp:cNvSpPr/>
      </dsp:nvSpPr>
      <dsp:spPr>
        <a:xfrm rot="5400000">
          <a:off x="1561335" y="-848575"/>
          <a:ext cx="661152" cy="23598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Introduction of new tools to motivate and incentivise franchisees whilst encouraging the right behaviours</a:t>
          </a:r>
          <a:endParaRPr lang="en-GB" sz="1100" kern="1200" dirty="0"/>
        </a:p>
      </dsp:txBody>
      <dsp:txXfrm rot="-5400000">
        <a:off x="712010" y="33025"/>
        <a:ext cx="2327528" cy="596602"/>
      </dsp:txXfrm>
    </dsp:sp>
    <dsp:sp modelId="{3FE89E45-ED0A-4478-8435-4EC20D474891}">
      <dsp:nvSpPr>
        <dsp:cNvPr id="0" name=""/>
        <dsp:cNvSpPr/>
      </dsp:nvSpPr>
      <dsp:spPr>
        <a:xfrm rot="5400000">
          <a:off x="-152573" y="964107"/>
          <a:ext cx="1017156" cy="71200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 rot="-5400000">
        <a:off x="1" y="1167539"/>
        <a:ext cx="712009" cy="305147"/>
      </dsp:txXfrm>
    </dsp:sp>
    <dsp:sp modelId="{31544195-8086-46BB-B356-19472D94BBDD}">
      <dsp:nvSpPr>
        <dsp:cNvPr id="0" name=""/>
        <dsp:cNvSpPr/>
      </dsp:nvSpPr>
      <dsp:spPr>
        <a:xfrm rot="5400000">
          <a:off x="1561335" y="-37791"/>
          <a:ext cx="661152" cy="23598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Demonstrate opportunities and reward franchisees who are exemplars</a:t>
          </a:r>
          <a:endParaRPr lang="en-GB" sz="1100" kern="1200" dirty="0"/>
        </a:p>
      </dsp:txBody>
      <dsp:txXfrm rot="-5400000">
        <a:off x="712010" y="843809"/>
        <a:ext cx="2327528" cy="596602"/>
      </dsp:txXfrm>
    </dsp:sp>
    <dsp:sp modelId="{B0C67492-6A15-42F4-9BA4-D4873927B06E}">
      <dsp:nvSpPr>
        <dsp:cNvPr id="0" name=""/>
        <dsp:cNvSpPr/>
      </dsp:nvSpPr>
      <dsp:spPr>
        <a:xfrm rot="5400000">
          <a:off x="-152573" y="1774891"/>
          <a:ext cx="1017156" cy="71200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 rot="-5400000">
        <a:off x="1" y="1978323"/>
        <a:ext cx="712009" cy="305147"/>
      </dsp:txXfrm>
    </dsp:sp>
    <dsp:sp modelId="{373BCC9D-B045-431B-A1A2-878CE3BD6D82}">
      <dsp:nvSpPr>
        <dsp:cNvPr id="0" name=""/>
        <dsp:cNvSpPr/>
      </dsp:nvSpPr>
      <dsp:spPr>
        <a:xfrm rot="5400000">
          <a:off x="1561335" y="772992"/>
          <a:ext cx="661152" cy="23598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Sometimes </a:t>
          </a:r>
          <a:r>
            <a:rPr lang="en-GB" sz="1100" kern="1200" dirty="0" smtClean="0"/>
            <a:t>its right to help franchisees to go and be successful elsewhere</a:t>
          </a:r>
          <a:endParaRPr lang="en-GB" sz="1100" kern="1200" dirty="0"/>
        </a:p>
      </dsp:txBody>
      <dsp:txXfrm rot="-5400000">
        <a:off x="712010" y="1654593"/>
        <a:ext cx="2327528" cy="5966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52451-A0AC-4A25-9C81-E5AAB8FB0028}">
      <dsp:nvSpPr>
        <dsp:cNvPr id="0" name=""/>
        <dsp:cNvSpPr/>
      </dsp:nvSpPr>
      <dsp:spPr>
        <a:xfrm>
          <a:off x="0" y="0"/>
          <a:ext cx="6337110" cy="155379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2232C-7CEB-4456-975F-96C91CE1A7B3}">
      <dsp:nvSpPr>
        <dsp:cNvPr id="0" name=""/>
        <dsp:cNvSpPr/>
      </dsp:nvSpPr>
      <dsp:spPr>
        <a:xfrm>
          <a:off x="191858" y="207173"/>
          <a:ext cx="1384510" cy="11394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6915D-FD14-4C93-B539-BB78A8744E4A}">
      <dsp:nvSpPr>
        <dsp:cNvPr id="0" name=""/>
        <dsp:cNvSpPr/>
      </dsp:nvSpPr>
      <dsp:spPr>
        <a:xfrm rot="10800000">
          <a:off x="191858" y="1553797"/>
          <a:ext cx="1384510" cy="1899086"/>
        </a:xfrm>
        <a:prstGeom prst="round2SameRect">
          <a:avLst>
            <a:gd name="adj1" fmla="val 10500"/>
            <a:gd name="adj2" fmla="val 0"/>
          </a:avLst>
        </a:prstGeom>
        <a:solidFill>
          <a:srgbClr val="FE370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New Franchise Agreement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Contemporary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Simple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Fit for purpose</a:t>
          </a:r>
          <a:endParaRPr lang="en-GB" sz="1300" kern="1200" dirty="0"/>
        </a:p>
      </dsp:txBody>
      <dsp:txXfrm rot="10800000">
        <a:off x="234436" y="1553797"/>
        <a:ext cx="1299354" cy="1856508"/>
      </dsp:txXfrm>
    </dsp:sp>
    <dsp:sp modelId="{2C9B2960-3271-4AAF-A90C-6C85873494E7}">
      <dsp:nvSpPr>
        <dsp:cNvPr id="0" name=""/>
        <dsp:cNvSpPr/>
      </dsp:nvSpPr>
      <dsp:spPr>
        <a:xfrm>
          <a:off x="1714819" y="207173"/>
          <a:ext cx="1384510" cy="11394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C1321-F633-4500-BD19-2B9D2CB37FB9}">
      <dsp:nvSpPr>
        <dsp:cNvPr id="0" name=""/>
        <dsp:cNvSpPr/>
      </dsp:nvSpPr>
      <dsp:spPr>
        <a:xfrm rot="10800000">
          <a:off x="1714819" y="1553797"/>
          <a:ext cx="1384510" cy="1899086"/>
        </a:xfrm>
        <a:prstGeom prst="round2SameRect">
          <a:avLst>
            <a:gd name="adj1" fmla="val 10500"/>
            <a:gd name="adj2" fmla="val 0"/>
          </a:avLst>
        </a:prstGeom>
        <a:solidFill>
          <a:srgbClr val="FE370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Increase Franchise Profitability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Without giving handouts</a:t>
          </a:r>
          <a:endParaRPr lang="en-GB" sz="1300" kern="1200" dirty="0"/>
        </a:p>
      </dsp:txBody>
      <dsp:txXfrm rot="10800000">
        <a:off x="1757397" y="1553797"/>
        <a:ext cx="1299354" cy="1856508"/>
      </dsp:txXfrm>
    </dsp:sp>
    <dsp:sp modelId="{163DEE2C-2FA7-4514-B6F9-F946B1383E68}">
      <dsp:nvSpPr>
        <dsp:cNvPr id="0" name=""/>
        <dsp:cNvSpPr/>
      </dsp:nvSpPr>
      <dsp:spPr>
        <a:xfrm>
          <a:off x="3237780" y="207173"/>
          <a:ext cx="1384510" cy="11394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36E3B-377E-4058-A323-0FAA48DC475E}">
      <dsp:nvSpPr>
        <dsp:cNvPr id="0" name=""/>
        <dsp:cNvSpPr/>
      </dsp:nvSpPr>
      <dsp:spPr>
        <a:xfrm rot="10800000">
          <a:off x="3237780" y="1553797"/>
          <a:ext cx="1384510" cy="1899086"/>
        </a:xfrm>
        <a:prstGeom prst="round2SameRect">
          <a:avLst>
            <a:gd name="adj1" fmla="val 10500"/>
            <a:gd name="adj2" fmla="val 0"/>
          </a:avLst>
        </a:prstGeom>
        <a:solidFill>
          <a:srgbClr val="FE370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Improve Service Standards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Motivators to drive desired behaviours</a:t>
          </a:r>
          <a:endParaRPr lang="en-GB" sz="1300" kern="1200" dirty="0"/>
        </a:p>
      </dsp:txBody>
      <dsp:txXfrm rot="10800000">
        <a:off x="3280358" y="1553797"/>
        <a:ext cx="1299354" cy="1856508"/>
      </dsp:txXfrm>
    </dsp:sp>
    <dsp:sp modelId="{1CA65B3C-6788-414B-BAE9-DC23BE5A9627}">
      <dsp:nvSpPr>
        <dsp:cNvPr id="0" name=""/>
        <dsp:cNvSpPr/>
      </dsp:nvSpPr>
      <dsp:spPr>
        <a:xfrm>
          <a:off x="4760741" y="207173"/>
          <a:ext cx="1384510" cy="11394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F64C06-BD14-41E1-B052-9276B82A48C9}">
      <dsp:nvSpPr>
        <dsp:cNvPr id="0" name=""/>
        <dsp:cNvSpPr/>
      </dsp:nvSpPr>
      <dsp:spPr>
        <a:xfrm rot="10800000">
          <a:off x="4760741" y="1553797"/>
          <a:ext cx="1384510" cy="1899086"/>
        </a:xfrm>
        <a:prstGeom prst="round2SameRect">
          <a:avLst>
            <a:gd name="adj1" fmla="val 10500"/>
            <a:gd name="adj2" fmla="val 0"/>
          </a:avLst>
        </a:prstGeom>
        <a:solidFill>
          <a:srgbClr val="FE370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Create an Environment for Growth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Scale &amp; investment</a:t>
          </a:r>
          <a:endParaRPr lang="en-GB" sz="1300" kern="1200" dirty="0"/>
        </a:p>
      </dsp:txBody>
      <dsp:txXfrm rot="10800000">
        <a:off x="4803319" y="1553797"/>
        <a:ext cx="1299354" cy="18565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52451-A0AC-4A25-9C81-E5AAB8FB0028}">
      <dsp:nvSpPr>
        <dsp:cNvPr id="0" name=""/>
        <dsp:cNvSpPr/>
      </dsp:nvSpPr>
      <dsp:spPr>
        <a:xfrm>
          <a:off x="0" y="0"/>
          <a:ext cx="6337110" cy="155379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2232C-7CEB-4456-975F-96C91CE1A7B3}">
      <dsp:nvSpPr>
        <dsp:cNvPr id="0" name=""/>
        <dsp:cNvSpPr/>
      </dsp:nvSpPr>
      <dsp:spPr>
        <a:xfrm>
          <a:off x="191858" y="207173"/>
          <a:ext cx="1384510" cy="11394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6915D-FD14-4C93-B539-BB78A8744E4A}">
      <dsp:nvSpPr>
        <dsp:cNvPr id="0" name=""/>
        <dsp:cNvSpPr/>
      </dsp:nvSpPr>
      <dsp:spPr>
        <a:xfrm rot="10800000">
          <a:off x="191858" y="1553797"/>
          <a:ext cx="1384510" cy="1899086"/>
        </a:xfrm>
        <a:prstGeom prst="round2SameRect">
          <a:avLst>
            <a:gd name="adj1" fmla="val 10500"/>
            <a:gd name="adj2" fmla="val 0"/>
          </a:avLst>
        </a:prstGeom>
        <a:solidFill>
          <a:srgbClr val="FE370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New Franchise Agreement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Contemporary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Simple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Fit for purpose</a:t>
          </a:r>
          <a:endParaRPr lang="en-GB" sz="1300" kern="1200" dirty="0"/>
        </a:p>
      </dsp:txBody>
      <dsp:txXfrm rot="10800000">
        <a:off x="234436" y="1553797"/>
        <a:ext cx="1299354" cy="1856508"/>
      </dsp:txXfrm>
    </dsp:sp>
    <dsp:sp modelId="{2C9B2960-3271-4AAF-A90C-6C85873494E7}">
      <dsp:nvSpPr>
        <dsp:cNvPr id="0" name=""/>
        <dsp:cNvSpPr/>
      </dsp:nvSpPr>
      <dsp:spPr>
        <a:xfrm>
          <a:off x="1714819" y="207173"/>
          <a:ext cx="1384510" cy="11394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C1321-F633-4500-BD19-2B9D2CB37FB9}">
      <dsp:nvSpPr>
        <dsp:cNvPr id="0" name=""/>
        <dsp:cNvSpPr/>
      </dsp:nvSpPr>
      <dsp:spPr>
        <a:xfrm rot="10800000">
          <a:off x="1714819" y="1553797"/>
          <a:ext cx="1384510" cy="1899086"/>
        </a:xfrm>
        <a:prstGeom prst="round2SameRect">
          <a:avLst>
            <a:gd name="adj1" fmla="val 10500"/>
            <a:gd name="adj2" fmla="val 0"/>
          </a:avLst>
        </a:prstGeom>
        <a:solidFill>
          <a:srgbClr val="FE370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Increase Franchise Profitability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Without giving handouts</a:t>
          </a:r>
          <a:endParaRPr lang="en-GB" sz="1300" kern="1200" dirty="0"/>
        </a:p>
      </dsp:txBody>
      <dsp:txXfrm rot="10800000">
        <a:off x="1757397" y="1553797"/>
        <a:ext cx="1299354" cy="1856508"/>
      </dsp:txXfrm>
    </dsp:sp>
    <dsp:sp modelId="{163DEE2C-2FA7-4514-B6F9-F946B1383E68}">
      <dsp:nvSpPr>
        <dsp:cNvPr id="0" name=""/>
        <dsp:cNvSpPr/>
      </dsp:nvSpPr>
      <dsp:spPr>
        <a:xfrm>
          <a:off x="3237780" y="207173"/>
          <a:ext cx="1384510" cy="11394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36E3B-377E-4058-A323-0FAA48DC475E}">
      <dsp:nvSpPr>
        <dsp:cNvPr id="0" name=""/>
        <dsp:cNvSpPr/>
      </dsp:nvSpPr>
      <dsp:spPr>
        <a:xfrm rot="10800000">
          <a:off x="3237780" y="1553797"/>
          <a:ext cx="1384510" cy="1899086"/>
        </a:xfrm>
        <a:prstGeom prst="round2SameRect">
          <a:avLst>
            <a:gd name="adj1" fmla="val 10500"/>
            <a:gd name="adj2" fmla="val 0"/>
          </a:avLst>
        </a:prstGeom>
        <a:solidFill>
          <a:srgbClr val="FE370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Improve Service Standards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Motivators to drive desired behaviours</a:t>
          </a:r>
          <a:endParaRPr lang="en-GB" sz="1300" kern="1200" dirty="0"/>
        </a:p>
      </dsp:txBody>
      <dsp:txXfrm rot="10800000">
        <a:off x="3280358" y="1553797"/>
        <a:ext cx="1299354" cy="1856508"/>
      </dsp:txXfrm>
    </dsp:sp>
    <dsp:sp modelId="{1CA65B3C-6788-414B-BAE9-DC23BE5A9627}">
      <dsp:nvSpPr>
        <dsp:cNvPr id="0" name=""/>
        <dsp:cNvSpPr/>
      </dsp:nvSpPr>
      <dsp:spPr>
        <a:xfrm>
          <a:off x="4760741" y="207173"/>
          <a:ext cx="1384510" cy="11394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F64C06-BD14-41E1-B052-9276B82A48C9}">
      <dsp:nvSpPr>
        <dsp:cNvPr id="0" name=""/>
        <dsp:cNvSpPr/>
      </dsp:nvSpPr>
      <dsp:spPr>
        <a:xfrm rot="10800000">
          <a:off x="4760741" y="1553797"/>
          <a:ext cx="1384510" cy="1899086"/>
        </a:xfrm>
        <a:prstGeom prst="round2SameRect">
          <a:avLst>
            <a:gd name="adj1" fmla="val 10500"/>
            <a:gd name="adj2" fmla="val 0"/>
          </a:avLst>
        </a:prstGeom>
        <a:solidFill>
          <a:srgbClr val="FE370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Create an Environment for Growth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Scale &amp; Investment</a:t>
          </a:r>
          <a:endParaRPr lang="en-GB" sz="1300" kern="1200" dirty="0"/>
        </a:p>
      </dsp:txBody>
      <dsp:txXfrm rot="10800000">
        <a:off x="4803319" y="1553797"/>
        <a:ext cx="1299354" cy="18565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52451-A0AC-4A25-9C81-E5AAB8FB0028}">
      <dsp:nvSpPr>
        <dsp:cNvPr id="0" name=""/>
        <dsp:cNvSpPr/>
      </dsp:nvSpPr>
      <dsp:spPr>
        <a:xfrm>
          <a:off x="0" y="0"/>
          <a:ext cx="1497101" cy="155379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B2960-3271-4AAF-A90C-6C85873494E7}">
      <dsp:nvSpPr>
        <dsp:cNvPr id="0" name=""/>
        <dsp:cNvSpPr/>
      </dsp:nvSpPr>
      <dsp:spPr>
        <a:xfrm>
          <a:off x="44913" y="207173"/>
          <a:ext cx="1407275" cy="11394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C1321-F633-4500-BD19-2B9D2CB37FB9}">
      <dsp:nvSpPr>
        <dsp:cNvPr id="0" name=""/>
        <dsp:cNvSpPr/>
      </dsp:nvSpPr>
      <dsp:spPr>
        <a:xfrm rot="10800000">
          <a:off x="44913" y="1553797"/>
          <a:ext cx="1407275" cy="1899086"/>
        </a:xfrm>
        <a:prstGeom prst="round2SameRect">
          <a:avLst>
            <a:gd name="adj1" fmla="val 10500"/>
            <a:gd name="adj2" fmla="val 0"/>
          </a:avLst>
        </a:prstGeom>
        <a:solidFill>
          <a:srgbClr val="FE370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Increase Franchise Profitability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Without giving handouts</a:t>
          </a:r>
          <a:endParaRPr lang="en-GB" sz="1300" kern="1200" dirty="0"/>
        </a:p>
      </dsp:txBody>
      <dsp:txXfrm rot="10800000">
        <a:off x="88192" y="1553797"/>
        <a:ext cx="1320717" cy="18558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52451-A0AC-4A25-9C81-E5AAB8FB0028}">
      <dsp:nvSpPr>
        <dsp:cNvPr id="0" name=""/>
        <dsp:cNvSpPr/>
      </dsp:nvSpPr>
      <dsp:spPr>
        <a:xfrm>
          <a:off x="0" y="0"/>
          <a:ext cx="1497101" cy="155379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B2960-3271-4AAF-A90C-6C85873494E7}">
      <dsp:nvSpPr>
        <dsp:cNvPr id="0" name=""/>
        <dsp:cNvSpPr/>
      </dsp:nvSpPr>
      <dsp:spPr>
        <a:xfrm>
          <a:off x="44913" y="207173"/>
          <a:ext cx="1407275" cy="11394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C1321-F633-4500-BD19-2B9D2CB37FB9}">
      <dsp:nvSpPr>
        <dsp:cNvPr id="0" name=""/>
        <dsp:cNvSpPr/>
      </dsp:nvSpPr>
      <dsp:spPr>
        <a:xfrm rot="10800000">
          <a:off x="44913" y="1553797"/>
          <a:ext cx="1407275" cy="1899086"/>
        </a:xfrm>
        <a:prstGeom prst="round2SameRect">
          <a:avLst>
            <a:gd name="adj1" fmla="val 10500"/>
            <a:gd name="adj2" fmla="val 0"/>
          </a:avLst>
        </a:prstGeom>
        <a:solidFill>
          <a:srgbClr val="FE370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Increase Franchise Profitability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Without giving handouts</a:t>
          </a:r>
          <a:endParaRPr lang="en-GB" sz="1300" kern="1200" dirty="0"/>
        </a:p>
      </dsp:txBody>
      <dsp:txXfrm rot="10800000">
        <a:off x="88192" y="1553797"/>
        <a:ext cx="1320717" cy="18558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52451-A0AC-4A25-9C81-E5AAB8FB0028}">
      <dsp:nvSpPr>
        <dsp:cNvPr id="0" name=""/>
        <dsp:cNvSpPr/>
      </dsp:nvSpPr>
      <dsp:spPr>
        <a:xfrm>
          <a:off x="0" y="0"/>
          <a:ext cx="4721599" cy="155379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B2960-3271-4AAF-A90C-6C85873494E7}">
      <dsp:nvSpPr>
        <dsp:cNvPr id="0" name=""/>
        <dsp:cNvSpPr/>
      </dsp:nvSpPr>
      <dsp:spPr>
        <a:xfrm>
          <a:off x="141647" y="207173"/>
          <a:ext cx="1386969" cy="11394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C1321-F633-4500-BD19-2B9D2CB37FB9}">
      <dsp:nvSpPr>
        <dsp:cNvPr id="0" name=""/>
        <dsp:cNvSpPr/>
      </dsp:nvSpPr>
      <dsp:spPr>
        <a:xfrm rot="10800000">
          <a:off x="141647" y="1553797"/>
          <a:ext cx="1386969" cy="1899086"/>
        </a:xfrm>
        <a:prstGeom prst="round2SameRect">
          <a:avLst>
            <a:gd name="adj1" fmla="val 10500"/>
            <a:gd name="adj2" fmla="val 0"/>
          </a:avLst>
        </a:prstGeom>
        <a:solidFill>
          <a:srgbClr val="FE370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Increase Franchise Profitability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Without giving handouts</a:t>
          </a:r>
          <a:endParaRPr lang="en-GB" sz="1300" kern="1200" dirty="0"/>
        </a:p>
      </dsp:txBody>
      <dsp:txXfrm rot="10800000">
        <a:off x="184301" y="1553797"/>
        <a:ext cx="1301661" cy="1856432"/>
      </dsp:txXfrm>
    </dsp:sp>
    <dsp:sp modelId="{1CA65B3C-6788-414B-BAE9-DC23BE5A9627}">
      <dsp:nvSpPr>
        <dsp:cNvPr id="0" name=""/>
        <dsp:cNvSpPr/>
      </dsp:nvSpPr>
      <dsp:spPr>
        <a:xfrm>
          <a:off x="1667314" y="207173"/>
          <a:ext cx="1386969" cy="11394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F64C06-BD14-41E1-B052-9276B82A48C9}">
      <dsp:nvSpPr>
        <dsp:cNvPr id="0" name=""/>
        <dsp:cNvSpPr/>
      </dsp:nvSpPr>
      <dsp:spPr>
        <a:xfrm rot="10800000">
          <a:off x="1667314" y="1553797"/>
          <a:ext cx="1386969" cy="1899086"/>
        </a:xfrm>
        <a:prstGeom prst="round2SameRect">
          <a:avLst>
            <a:gd name="adj1" fmla="val 10500"/>
            <a:gd name="adj2" fmla="val 0"/>
          </a:avLst>
        </a:prstGeom>
        <a:solidFill>
          <a:srgbClr val="FE370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Create an Environment for Growth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Scale &amp; Investment</a:t>
          </a:r>
          <a:endParaRPr lang="en-GB" sz="1300" kern="1200" dirty="0"/>
        </a:p>
      </dsp:txBody>
      <dsp:txXfrm rot="10800000">
        <a:off x="1709968" y="1553797"/>
        <a:ext cx="1301661" cy="1856432"/>
      </dsp:txXfrm>
    </dsp:sp>
    <dsp:sp modelId="{B1E26977-8BDB-4B03-BB80-52B4FF16D258}">
      <dsp:nvSpPr>
        <dsp:cNvPr id="0" name=""/>
        <dsp:cNvSpPr/>
      </dsp:nvSpPr>
      <dsp:spPr>
        <a:xfrm>
          <a:off x="3192981" y="207173"/>
          <a:ext cx="1386969" cy="11394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B6C6B-F4AA-42AC-9BA1-E059B358528E}">
      <dsp:nvSpPr>
        <dsp:cNvPr id="0" name=""/>
        <dsp:cNvSpPr/>
      </dsp:nvSpPr>
      <dsp:spPr>
        <a:xfrm rot="10800000">
          <a:off x="3192981" y="1553797"/>
          <a:ext cx="1386969" cy="1899086"/>
        </a:xfrm>
        <a:prstGeom prst="round2SameRect">
          <a:avLst>
            <a:gd name="adj1" fmla="val 10500"/>
            <a:gd name="adj2" fmla="val 0"/>
          </a:avLst>
        </a:prstGeom>
        <a:solidFill>
          <a:srgbClr val="FE370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Improve Service Standards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Motivators to drive desired behaviours</a:t>
          </a:r>
          <a:endParaRPr lang="en-GB" sz="1300" kern="1200" dirty="0"/>
        </a:p>
      </dsp:txBody>
      <dsp:txXfrm rot="10800000">
        <a:off x="3235635" y="1553797"/>
        <a:ext cx="1301661" cy="18564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955E3-888F-4F82-BBC9-551BA7530DEA}">
      <dsp:nvSpPr>
        <dsp:cNvPr id="0" name=""/>
        <dsp:cNvSpPr/>
      </dsp:nvSpPr>
      <dsp:spPr>
        <a:xfrm>
          <a:off x="383190" y="645685"/>
          <a:ext cx="3704177" cy="1914296"/>
        </a:xfrm>
        <a:prstGeom prst="rect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D9F9452C-2045-4402-B38F-DD2241552E7B}">
      <dsp:nvSpPr>
        <dsp:cNvPr id="0" name=""/>
        <dsp:cNvSpPr/>
      </dsp:nvSpPr>
      <dsp:spPr>
        <a:xfrm>
          <a:off x="493890" y="869565"/>
          <a:ext cx="1720100" cy="1637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bg1"/>
              </a:solidFill>
            </a:rPr>
            <a:t>Understand business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bg1"/>
              </a:solidFill>
            </a:rPr>
            <a:t>Financially stable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bg1"/>
              </a:solidFill>
            </a:rPr>
            <a:t>Good support network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 dirty="0">
            <a:solidFill>
              <a:schemeClr val="bg1"/>
            </a:solidFill>
          </a:endParaRPr>
        </a:p>
      </dsp:txBody>
      <dsp:txXfrm>
        <a:off x="493890" y="869565"/>
        <a:ext cx="1720100" cy="1637657"/>
      </dsp:txXfrm>
    </dsp:sp>
    <dsp:sp modelId="{5D0A84C6-099C-4D21-8B05-FD9C6360AC59}">
      <dsp:nvSpPr>
        <dsp:cNvPr id="0" name=""/>
        <dsp:cNvSpPr/>
      </dsp:nvSpPr>
      <dsp:spPr>
        <a:xfrm>
          <a:off x="2252310" y="869565"/>
          <a:ext cx="1720100" cy="1637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bg1"/>
              </a:solidFill>
            </a:rPr>
            <a:t>Not financially hungry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bg1"/>
              </a:solidFill>
            </a:rPr>
            <a:t>Been there/know better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bg1"/>
              </a:solidFill>
            </a:rPr>
            <a:t>Don’t always adhere to proposition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bg1"/>
              </a:solidFill>
            </a:rPr>
            <a:t>Ageing network – succession planning</a:t>
          </a:r>
          <a:endParaRPr lang="en-GB" sz="1300" kern="1200" dirty="0">
            <a:solidFill>
              <a:schemeClr val="bg1"/>
            </a:solidFill>
          </a:endParaRPr>
        </a:p>
      </dsp:txBody>
      <dsp:txXfrm>
        <a:off x="2252310" y="869565"/>
        <a:ext cx="1720100" cy="1637657"/>
      </dsp:txXfrm>
    </dsp:sp>
    <dsp:sp modelId="{EE414E2E-9B5D-4C26-A301-A2A9B88E7560}">
      <dsp:nvSpPr>
        <dsp:cNvPr id="0" name=""/>
        <dsp:cNvSpPr/>
      </dsp:nvSpPr>
      <dsp:spPr>
        <a:xfrm>
          <a:off x="0" y="262593"/>
          <a:ext cx="723804" cy="723804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9759D-1218-4CB5-B130-8735C16FA47D}">
      <dsp:nvSpPr>
        <dsp:cNvPr id="0" name=""/>
        <dsp:cNvSpPr/>
      </dsp:nvSpPr>
      <dsp:spPr>
        <a:xfrm>
          <a:off x="3576447" y="522890"/>
          <a:ext cx="681228" cy="233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3F0FF-AFB0-48C2-87AD-1DC02B3D48A1}">
      <dsp:nvSpPr>
        <dsp:cNvPr id="0" name=""/>
        <dsp:cNvSpPr/>
      </dsp:nvSpPr>
      <dsp:spPr>
        <a:xfrm>
          <a:off x="2235279" y="873066"/>
          <a:ext cx="425" cy="156412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#4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#10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0.39077</cdr:x>
      <cdr:y>0.77576</cdr:y>
    </cdr:from>
    <cdr:to>
      <cdr:x>0.95404</cdr:x>
      <cdr:y>0.92075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54952" y="2376665"/>
          <a:ext cx="4115191" cy="444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600" dirty="0" smtClean="0">
              <a:solidFill>
                <a:schemeClr val="bg1"/>
              </a:solidFill>
            </a:rPr>
            <a:t>Turnover growth at 5% p.a. (compound 4 yrs)</a:t>
          </a:r>
          <a:endParaRPr lang="en-GB" sz="1600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venir LT Std 55 Roman" panose="020B05030202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2DF83-7ADC-4E4B-A1CD-C0173F336A83}" type="datetimeFigureOut">
              <a:rPr lang="en-GB" smtClean="0">
                <a:latin typeface="Avenir LT Std 55 Roman" panose="020B0503020203020204" pitchFamily="34" charset="0"/>
              </a:rPr>
              <a:pPr/>
              <a:t>28/11/2016</a:t>
            </a:fld>
            <a:endParaRPr lang="en-GB" dirty="0">
              <a:latin typeface="Avenir LT Std 55 Roman" panose="020B05030202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venir LT Std 55 Roman" panose="020B05030202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4DD2A-7B2D-41DE-A78F-9AE2B7450A8D}" type="slidenum">
              <a:rPr lang="en-GB" smtClean="0">
                <a:latin typeface="Avenir LT Std 55 Roman" panose="020B0503020203020204" pitchFamily="34" charset="0"/>
              </a:rPr>
              <a:pPr/>
              <a:t>‹#›</a:t>
            </a:fld>
            <a:endParaRPr lang="en-GB" dirty="0">
              <a:latin typeface="Avenir LT Std 55 Roman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904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venir LT Std 55 Roman" panose="020B05030202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venir LT Std 55 Roman" panose="020B0503020203020204" pitchFamily="34" charset="0"/>
              </a:defRPr>
            </a:lvl1pPr>
          </a:lstStyle>
          <a:p>
            <a:fld id="{2DC23617-24E8-4DA3-9793-DB288B3278BD}" type="datetimeFigureOut">
              <a:rPr lang="en-GB" smtClean="0"/>
              <a:pPr/>
              <a:t>28/11/2016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venir LT Std 55 Roman" panose="020B05030202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venir LT Std 55 Roman" panose="020B0503020203020204" pitchFamily="34" charset="0"/>
              </a:defRPr>
            </a:lvl1pPr>
          </a:lstStyle>
          <a:p>
            <a:fld id="{8F5B340A-805C-4402-BF73-B6E77BC93A9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78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venir LT Std 55 Roman" panose="020B0503020203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venir LT Std 55 Roman" panose="020B0503020203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venir LT Std 55 Roman" panose="020B0503020203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venir LT Std 55 Roman" panose="020B0503020203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venir LT Std 55 Roman" panose="020B05030202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B340A-805C-4402-BF73-B6E77BC93A9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396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53 years</a:t>
            </a:r>
          </a:p>
          <a:p>
            <a:endParaRPr lang="en-GB" dirty="0" smtClean="0"/>
          </a:p>
          <a:p>
            <a:r>
              <a:rPr lang="en-GB" i="1" dirty="0" smtClean="0"/>
              <a:t>Talk</a:t>
            </a:r>
            <a:r>
              <a:rPr lang="en-GB" i="1" baseline="0" dirty="0" smtClean="0"/>
              <a:t> through milestones</a:t>
            </a:r>
            <a:endParaRPr lang="en-GB" i="1" dirty="0" smtClean="0"/>
          </a:p>
          <a:p>
            <a:endParaRPr lang="en-GB" dirty="0" smtClean="0"/>
          </a:p>
          <a:p>
            <a:r>
              <a:rPr lang="en-GB" dirty="0" smtClean="0"/>
              <a:t>Great heritage but this also brings legacy issues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B340A-805C-4402-BF73-B6E77BC93A9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363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B340A-805C-4402-BF73-B6E77BC93A9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911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Change through consultation with the network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1404F-209D-974E-92E8-41A8ACFAC9ED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B340A-805C-4402-BF73-B6E77BC93A9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91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5066372" y="2636167"/>
            <a:ext cx="3528000" cy="872394"/>
            <a:chOff x="2122488" y="1958975"/>
            <a:chExt cx="4956176" cy="1225550"/>
          </a:xfrm>
        </p:grpSpPr>
        <p:sp>
          <p:nvSpPr>
            <p:cNvPr id="12" name="Freeform 5"/>
            <p:cNvSpPr>
              <a:spLocks noEditPoints="1"/>
            </p:cNvSpPr>
            <p:nvPr userDrawn="1"/>
          </p:nvSpPr>
          <p:spPr bwMode="auto">
            <a:xfrm>
              <a:off x="2287588" y="1966913"/>
              <a:ext cx="1223963" cy="1190625"/>
            </a:xfrm>
            <a:custGeom>
              <a:avLst/>
              <a:gdLst>
                <a:gd name="T0" fmla="*/ 125 w 326"/>
                <a:gd name="T1" fmla="*/ 244 h 315"/>
                <a:gd name="T2" fmla="*/ 97 w 326"/>
                <a:gd name="T3" fmla="*/ 244 h 315"/>
                <a:gd name="T4" fmla="*/ 127 w 326"/>
                <a:gd name="T5" fmla="*/ 72 h 315"/>
                <a:gd name="T6" fmla="*/ 155 w 326"/>
                <a:gd name="T7" fmla="*/ 72 h 315"/>
                <a:gd name="T8" fmla="*/ 223 w 326"/>
                <a:gd name="T9" fmla="*/ 158 h 315"/>
                <a:gd name="T10" fmla="*/ 125 w 326"/>
                <a:gd name="T11" fmla="*/ 244 h 315"/>
                <a:gd name="T12" fmla="*/ 177 w 326"/>
                <a:gd name="T13" fmla="*/ 0 h 315"/>
                <a:gd name="T14" fmla="*/ 55 w 326"/>
                <a:gd name="T15" fmla="*/ 0 h 315"/>
                <a:gd name="T16" fmla="*/ 0 w 326"/>
                <a:gd name="T17" fmla="*/ 315 h 315"/>
                <a:gd name="T18" fmla="*/ 122 w 326"/>
                <a:gd name="T19" fmla="*/ 315 h 315"/>
                <a:gd name="T20" fmla="*/ 309 w 326"/>
                <a:gd name="T21" fmla="*/ 158 h 315"/>
                <a:gd name="T22" fmla="*/ 177 w 326"/>
                <a:gd name="T23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15">
                  <a:moveTo>
                    <a:pt x="125" y="244"/>
                  </a:moveTo>
                  <a:cubicBezTo>
                    <a:pt x="97" y="244"/>
                    <a:pt x="97" y="244"/>
                    <a:pt x="97" y="244"/>
                  </a:cubicBezTo>
                  <a:cubicBezTo>
                    <a:pt x="127" y="72"/>
                    <a:pt x="127" y="72"/>
                    <a:pt x="127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206" y="72"/>
                    <a:pt x="232" y="105"/>
                    <a:pt x="223" y="158"/>
                  </a:cubicBezTo>
                  <a:cubicBezTo>
                    <a:pt x="213" y="210"/>
                    <a:pt x="176" y="244"/>
                    <a:pt x="125" y="244"/>
                  </a:cubicBezTo>
                  <a:moveTo>
                    <a:pt x="177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122" y="315"/>
                    <a:pt x="122" y="315"/>
                    <a:pt x="122" y="315"/>
                  </a:cubicBezTo>
                  <a:cubicBezTo>
                    <a:pt x="212" y="315"/>
                    <a:pt x="291" y="256"/>
                    <a:pt x="309" y="158"/>
                  </a:cubicBezTo>
                  <a:cubicBezTo>
                    <a:pt x="326" y="60"/>
                    <a:pt x="268" y="0"/>
                    <a:pt x="177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3452813" y="1966913"/>
              <a:ext cx="1146175" cy="1190625"/>
            </a:xfrm>
            <a:custGeom>
              <a:avLst/>
              <a:gdLst>
                <a:gd name="T0" fmla="*/ 352 w 722"/>
                <a:gd name="T1" fmla="*/ 2 h 750"/>
                <a:gd name="T2" fmla="*/ 343 w 722"/>
                <a:gd name="T3" fmla="*/ 47 h 750"/>
                <a:gd name="T4" fmla="*/ 459 w 722"/>
                <a:gd name="T5" fmla="*/ 76 h 750"/>
                <a:gd name="T6" fmla="*/ 317 w 722"/>
                <a:gd name="T7" fmla="*/ 276 h 750"/>
                <a:gd name="T8" fmla="*/ 217 w 722"/>
                <a:gd name="T9" fmla="*/ 0 h 750"/>
                <a:gd name="T10" fmla="*/ 0 w 722"/>
                <a:gd name="T11" fmla="*/ 0 h 750"/>
                <a:gd name="T12" fmla="*/ 182 w 722"/>
                <a:gd name="T13" fmla="*/ 460 h 750"/>
                <a:gd name="T14" fmla="*/ 130 w 722"/>
                <a:gd name="T15" fmla="*/ 750 h 750"/>
                <a:gd name="T16" fmla="*/ 331 w 722"/>
                <a:gd name="T17" fmla="*/ 750 h 750"/>
                <a:gd name="T18" fmla="*/ 383 w 722"/>
                <a:gd name="T19" fmla="*/ 455 h 750"/>
                <a:gd name="T20" fmla="*/ 722 w 722"/>
                <a:gd name="T21" fmla="*/ 0 h 750"/>
                <a:gd name="T22" fmla="*/ 352 w 722"/>
                <a:gd name="T23" fmla="*/ 2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2" h="750">
                  <a:moveTo>
                    <a:pt x="352" y="2"/>
                  </a:moveTo>
                  <a:lnTo>
                    <a:pt x="343" y="47"/>
                  </a:lnTo>
                  <a:lnTo>
                    <a:pt x="459" y="76"/>
                  </a:lnTo>
                  <a:lnTo>
                    <a:pt x="317" y="276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182" y="460"/>
                  </a:lnTo>
                  <a:lnTo>
                    <a:pt x="130" y="750"/>
                  </a:lnTo>
                  <a:lnTo>
                    <a:pt x="331" y="750"/>
                  </a:lnTo>
                  <a:lnTo>
                    <a:pt x="383" y="455"/>
                  </a:lnTo>
                  <a:lnTo>
                    <a:pt x="722" y="0"/>
                  </a:lnTo>
                  <a:lnTo>
                    <a:pt x="352" y="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4437063" y="1966913"/>
              <a:ext cx="1273175" cy="1190625"/>
            </a:xfrm>
            <a:custGeom>
              <a:avLst/>
              <a:gdLst>
                <a:gd name="T0" fmla="*/ 485 w 802"/>
                <a:gd name="T1" fmla="*/ 0 h 750"/>
                <a:gd name="T2" fmla="*/ 478 w 802"/>
                <a:gd name="T3" fmla="*/ 47 h 750"/>
                <a:gd name="T4" fmla="*/ 601 w 802"/>
                <a:gd name="T5" fmla="*/ 88 h 750"/>
                <a:gd name="T6" fmla="*/ 549 w 802"/>
                <a:gd name="T7" fmla="*/ 376 h 750"/>
                <a:gd name="T8" fmla="*/ 132 w 802"/>
                <a:gd name="T9" fmla="*/ 0 h 750"/>
                <a:gd name="T10" fmla="*/ 0 w 802"/>
                <a:gd name="T11" fmla="*/ 750 h 750"/>
                <a:gd name="T12" fmla="*/ 187 w 802"/>
                <a:gd name="T13" fmla="*/ 750 h 750"/>
                <a:gd name="T14" fmla="*/ 253 w 802"/>
                <a:gd name="T15" fmla="*/ 376 h 750"/>
                <a:gd name="T16" fmla="*/ 670 w 802"/>
                <a:gd name="T17" fmla="*/ 750 h 750"/>
                <a:gd name="T18" fmla="*/ 802 w 802"/>
                <a:gd name="T19" fmla="*/ 0 h 750"/>
                <a:gd name="T20" fmla="*/ 615 w 802"/>
                <a:gd name="T21" fmla="*/ 0 h 750"/>
                <a:gd name="T22" fmla="*/ 485 w 802"/>
                <a:gd name="T23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2" h="750">
                  <a:moveTo>
                    <a:pt x="485" y="0"/>
                  </a:moveTo>
                  <a:lnTo>
                    <a:pt x="478" y="47"/>
                  </a:lnTo>
                  <a:lnTo>
                    <a:pt x="601" y="88"/>
                  </a:lnTo>
                  <a:lnTo>
                    <a:pt x="549" y="376"/>
                  </a:lnTo>
                  <a:lnTo>
                    <a:pt x="132" y="0"/>
                  </a:lnTo>
                  <a:lnTo>
                    <a:pt x="0" y="750"/>
                  </a:lnTo>
                  <a:lnTo>
                    <a:pt x="187" y="750"/>
                  </a:lnTo>
                  <a:lnTo>
                    <a:pt x="253" y="376"/>
                  </a:lnTo>
                  <a:lnTo>
                    <a:pt x="670" y="750"/>
                  </a:lnTo>
                  <a:lnTo>
                    <a:pt x="802" y="0"/>
                  </a:lnTo>
                  <a:lnTo>
                    <a:pt x="615" y="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5657851" y="1958975"/>
              <a:ext cx="1420813" cy="1225550"/>
            </a:xfrm>
            <a:custGeom>
              <a:avLst/>
              <a:gdLst>
                <a:gd name="T0" fmla="*/ 173 w 378"/>
                <a:gd name="T1" fmla="*/ 250 h 324"/>
                <a:gd name="T2" fmla="*/ 105 w 378"/>
                <a:gd name="T3" fmla="*/ 160 h 324"/>
                <a:gd name="T4" fmla="*/ 205 w 378"/>
                <a:gd name="T5" fmla="*/ 70 h 324"/>
                <a:gd name="T6" fmla="*/ 273 w 378"/>
                <a:gd name="T7" fmla="*/ 160 h 324"/>
                <a:gd name="T8" fmla="*/ 173 w 378"/>
                <a:gd name="T9" fmla="*/ 250 h 324"/>
                <a:gd name="T10" fmla="*/ 217 w 378"/>
                <a:gd name="T11" fmla="*/ 0 h 324"/>
                <a:gd name="T12" fmla="*/ 61 w 378"/>
                <a:gd name="T13" fmla="*/ 0 h 324"/>
                <a:gd name="T14" fmla="*/ 58 w 378"/>
                <a:gd name="T15" fmla="*/ 19 h 324"/>
                <a:gd name="T16" fmla="*/ 103 w 378"/>
                <a:gd name="T17" fmla="*/ 31 h 324"/>
                <a:gd name="T18" fmla="*/ 17 w 378"/>
                <a:gd name="T19" fmla="*/ 160 h 324"/>
                <a:gd name="T20" fmla="*/ 160 w 378"/>
                <a:gd name="T21" fmla="*/ 324 h 324"/>
                <a:gd name="T22" fmla="*/ 361 w 378"/>
                <a:gd name="T23" fmla="*/ 160 h 324"/>
                <a:gd name="T24" fmla="*/ 217 w 378"/>
                <a:gd name="T2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8" h="324">
                  <a:moveTo>
                    <a:pt x="173" y="250"/>
                  </a:moveTo>
                  <a:cubicBezTo>
                    <a:pt x="119" y="250"/>
                    <a:pt x="96" y="210"/>
                    <a:pt x="105" y="160"/>
                  </a:cubicBezTo>
                  <a:cubicBezTo>
                    <a:pt x="114" y="109"/>
                    <a:pt x="151" y="70"/>
                    <a:pt x="205" y="70"/>
                  </a:cubicBezTo>
                  <a:cubicBezTo>
                    <a:pt x="258" y="70"/>
                    <a:pt x="282" y="109"/>
                    <a:pt x="273" y="160"/>
                  </a:cubicBezTo>
                  <a:cubicBezTo>
                    <a:pt x="264" y="210"/>
                    <a:pt x="227" y="250"/>
                    <a:pt x="173" y="250"/>
                  </a:cubicBezTo>
                  <a:moveTo>
                    <a:pt x="217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103" y="31"/>
                    <a:pt x="103" y="31"/>
                    <a:pt x="103" y="31"/>
                  </a:cubicBezTo>
                  <a:cubicBezTo>
                    <a:pt x="60" y="60"/>
                    <a:pt x="27" y="105"/>
                    <a:pt x="17" y="160"/>
                  </a:cubicBezTo>
                  <a:cubicBezTo>
                    <a:pt x="0" y="256"/>
                    <a:pt x="68" y="324"/>
                    <a:pt x="160" y="324"/>
                  </a:cubicBezTo>
                  <a:cubicBezTo>
                    <a:pt x="252" y="324"/>
                    <a:pt x="344" y="256"/>
                    <a:pt x="361" y="160"/>
                  </a:cubicBezTo>
                  <a:cubicBezTo>
                    <a:pt x="378" y="63"/>
                    <a:pt x="310" y="0"/>
                    <a:pt x="217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2122488" y="1966913"/>
              <a:ext cx="239713" cy="120650"/>
            </a:xfrm>
            <a:custGeom>
              <a:avLst/>
              <a:gdLst>
                <a:gd name="T0" fmla="*/ 151 w 151"/>
                <a:gd name="T1" fmla="*/ 76 h 76"/>
                <a:gd name="T2" fmla="*/ 139 w 151"/>
                <a:gd name="T3" fmla="*/ 76 h 76"/>
                <a:gd name="T4" fmla="*/ 139 w 151"/>
                <a:gd name="T5" fmla="*/ 12 h 76"/>
                <a:gd name="T6" fmla="*/ 139 w 151"/>
                <a:gd name="T7" fmla="*/ 12 h 76"/>
                <a:gd name="T8" fmla="*/ 113 w 151"/>
                <a:gd name="T9" fmla="*/ 76 h 76"/>
                <a:gd name="T10" fmla="*/ 106 w 151"/>
                <a:gd name="T11" fmla="*/ 76 h 76"/>
                <a:gd name="T12" fmla="*/ 82 w 151"/>
                <a:gd name="T13" fmla="*/ 12 h 76"/>
                <a:gd name="T14" fmla="*/ 80 w 151"/>
                <a:gd name="T15" fmla="*/ 12 h 76"/>
                <a:gd name="T16" fmla="*/ 80 w 151"/>
                <a:gd name="T17" fmla="*/ 76 h 76"/>
                <a:gd name="T18" fmla="*/ 71 w 151"/>
                <a:gd name="T19" fmla="*/ 76 h 76"/>
                <a:gd name="T20" fmla="*/ 71 w 151"/>
                <a:gd name="T21" fmla="*/ 0 h 76"/>
                <a:gd name="T22" fmla="*/ 87 w 151"/>
                <a:gd name="T23" fmla="*/ 0 h 76"/>
                <a:gd name="T24" fmla="*/ 111 w 151"/>
                <a:gd name="T25" fmla="*/ 57 h 76"/>
                <a:gd name="T26" fmla="*/ 135 w 151"/>
                <a:gd name="T27" fmla="*/ 0 h 76"/>
                <a:gd name="T28" fmla="*/ 151 w 151"/>
                <a:gd name="T29" fmla="*/ 0 h 76"/>
                <a:gd name="T30" fmla="*/ 151 w 151"/>
                <a:gd name="T31" fmla="*/ 76 h 76"/>
                <a:gd name="T32" fmla="*/ 59 w 151"/>
                <a:gd name="T33" fmla="*/ 9 h 76"/>
                <a:gd name="T34" fmla="*/ 35 w 151"/>
                <a:gd name="T35" fmla="*/ 9 h 76"/>
                <a:gd name="T36" fmla="*/ 35 w 151"/>
                <a:gd name="T37" fmla="*/ 76 h 76"/>
                <a:gd name="T38" fmla="*/ 23 w 151"/>
                <a:gd name="T39" fmla="*/ 76 h 76"/>
                <a:gd name="T40" fmla="*/ 23 w 151"/>
                <a:gd name="T41" fmla="*/ 9 h 76"/>
                <a:gd name="T42" fmla="*/ 0 w 151"/>
                <a:gd name="T43" fmla="*/ 9 h 76"/>
                <a:gd name="T44" fmla="*/ 0 w 151"/>
                <a:gd name="T45" fmla="*/ 0 h 76"/>
                <a:gd name="T46" fmla="*/ 59 w 151"/>
                <a:gd name="T47" fmla="*/ 0 h 76"/>
                <a:gd name="T48" fmla="*/ 59 w 151"/>
                <a:gd name="T49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" h="76">
                  <a:moveTo>
                    <a:pt x="151" y="76"/>
                  </a:moveTo>
                  <a:lnTo>
                    <a:pt x="139" y="76"/>
                  </a:lnTo>
                  <a:lnTo>
                    <a:pt x="139" y="12"/>
                  </a:lnTo>
                  <a:lnTo>
                    <a:pt x="139" y="12"/>
                  </a:lnTo>
                  <a:lnTo>
                    <a:pt x="113" y="76"/>
                  </a:lnTo>
                  <a:lnTo>
                    <a:pt x="106" y="76"/>
                  </a:lnTo>
                  <a:lnTo>
                    <a:pt x="82" y="12"/>
                  </a:lnTo>
                  <a:lnTo>
                    <a:pt x="80" y="12"/>
                  </a:lnTo>
                  <a:lnTo>
                    <a:pt x="80" y="76"/>
                  </a:lnTo>
                  <a:lnTo>
                    <a:pt x="71" y="76"/>
                  </a:lnTo>
                  <a:lnTo>
                    <a:pt x="71" y="0"/>
                  </a:lnTo>
                  <a:lnTo>
                    <a:pt x="87" y="0"/>
                  </a:lnTo>
                  <a:lnTo>
                    <a:pt x="111" y="57"/>
                  </a:lnTo>
                  <a:lnTo>
                    <a:pt x="135" y="0"/>
                  </a:lnTo>
                  <a:lnTo>
                    <a:pt x="151" y="0"/>
                  </a:lnTo>
                  <a:lnTo>
                    <a:pt x="151" y="76"/>
                  </a:lnTo>
                  <a:close/>
                  <a:moveTo>
                    <a:pt x="59" y="9"/>
                  </a:moveTo>
                  <a:lnTo>
                    <a:pt x="35" y="9"/>
                  </a:lnTo>
                  <a:lnTo>
                    <a:pt x="35" y="76"/>
                  </a:lnTo>
                  <a:lnTo>
                    <a:pt x="23" y="76"/>
                  </a:lnTo>
                  <a:lnTo>
                    <a:pt x="2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1297069"/>
            <a:ext cx="8280000" cy="10800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999" y="2420167"/>
            <a:ext cx="4059081" cy="43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117B-A181-43F8-9960-2E72DE0725AE}" type="datetime1">
              <a:rPr lang="en-GB" smtClean="0"/>
              <a:pPr/>
              <a:t>28/11/2016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198C-6283-45A5-AA3E-7C9E6F1466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Rectangle 17"/>
          <p:cNvSpPr/>
          <p:nvPr userDrawn="1"/>
        </p:nvSpPr>
        <p:spPr>
          <a:xfrm>
            <a:off x="126000" y="5025600"/>
            <a:ext cx="8892000" cy="36000"/>
          </a:xfrm>
          <a:prstGeom prst="rect">
            <a:avLst/>
          </a:prstGeom>
          <a:gradFill>
            <a:gsLst>
              <a:gs pos="50000">
                <a:schemeClr val="tx2"/>
              </a:gs>
              <a:gs pos="0">
                <a:schemeClr val="bg2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9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01B7-1D3E-4039-9842-9DF72A25763F}" type="datetime1">
              <a:rPr lang="en-GB" smtClean="0"/>
              <a:pPr/>
              <a:t>28/11/2016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198C-6283-45A5-AA3E-7C9E6F1466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03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G Log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01B7-1D3E-4039-9842-9DF72A25763F}" type="datetime1">
              <a:rPr lang="en-GB" smtClean="0"/>
              <a:pPr/>
              <a:t>28/11/2016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000" y="4791600"/>
            <a:ext cx="2133600" cy="273844"/>
          </a:xfrm>
        </p:spPr>
        <p:txBody>
          <a:bodyPr anchor="b"/>
          <a:lstStyle>
            <a:lvl1pPr algn="l">
              <a:defRPr sz="1000"/>
            </a:lvl1pPr>
          </a:lstStyle>
          <a:p>
            <a:fld id="{6BBC198C-6283-45A5-AA3E-7C9E6F14668D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093912" y="1700030"/>
            <a:ext cx="4956176" cy="1225550"/>
            <a:chOff x="2122488" y="1958975"/>
            <a:chExt cx="4956176" cy="1225550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2287588" y="1966913"/>
              <a:ext cx="1223963" cy="1190625"/>
            </a:xfrm>
            <a:custGeom>
              <a:avLst/>
              <a:gdLst>
                <a:gd name="T0" fmla="*/ 125 w 326"/>
                <a:gd name="T1" fmla="*/ 244 h 315"/>
                <a:gd name="T2" fmla="*/ 97 w 326"/>
                <a:gd name="T3" fmla="*/ 244 h 315"/>
                <a:gd name="T4" fmla="*/ 127 w 326"/>
                <a:gd name="T5" fmla="*/ 72 h 315"/>
                <a:gd name="T6" fmla="*/ 155 w 326"/>
                <a:gd name="T7" fmla="*/ 72 h 315"/>
                <a:gd name="T8" fmla="*/ 223 w 326"/>
                <a:gd name="T9" fmla="*/ 158 h 315"/>
                <a:gd name="T10" fmla="*/ 125 w 326"/>
                <a:gd name="T11" fmla="*/ 244 h 315"/>
                <a:gd name="T12" fmla="*/ 177 w 326"/>
                <a:gd name="T13" fmla="*/ 0 h 315"/>
                <a:gd name="T14" fmla="*/ 55 w 326"/>
                <a:gd name="T15" fmla="*/ 0 h 315"/>
                <a:gd name="T16" fmla="*/ 0 w 326"/>
                <a:gd name="T17" fmla="*/ 315 h 315"/>
                <a:gd name="T18" fmla="*/ 122 w 326"/>
                <a:gd name="T19" fmla="*/ 315 h 315"/>
                <a:gd name="T20" fmla="*/ 309 w 326"/>
                <a:gd name="T21" fmla="*/ 158 h 315"/>
                <a:gd name="T22" fmla="*/ 177 w 326"/>
                <a:gd name="T23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15">
                  <a:moveTo>
                    <a:pt x="125" y="244"/>
                  </a:moveTo>
                  <a:cubicBezTo>
                    <a:pt x="97" y="244"/>
                    <a:pt x="97" y="244"/>
                    <a:pt x="97" y="244"/>
                  </a:cubicBezTo>
                  <a:cubicBezTo>
                    <a:pt x="127" y="72"/>
                    <a:pt x="127" y="72"/>
                    <a:pt x="127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206" y="72"/>
                    <a:pt x="232" y="105"/>
                    <a:pt x="223" y="158"/>
                  </a:cubicBezTo>
                  <a:cubicBezTo>
                    <a:pt x="213" y="210"/>
                    <a:pt x="176" y="244"/>
                    <a:pt x="125" y="244"/>
                  </a:cubicBezTo>
                  <a:moveTo>
                    <a:pt x="177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122" y="315"/>
                    <a:pt x="122" y="315"/>
                    <a:pt x="122" y="315"/>
                  </a:cubicBezTo>
                  <a:cubicBezTo>
                    <a:pt x="212" y="315"/>
                    <a:pt x="291" y="256"/>
                    <a:pt x="309" y="158"/>
                  </a:cubicBezTo>
                  <a:cubicBezTo>
                    <a:pt x="326" y="60"/>
                    <a:pt x="268" y="0"/>
                    <a:pt x="177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3452813" y="1966913"/>
              <a:ext cx="1146175" cy="1190625"/>
            </a:xfrm>
            <a:custGeom>
              <a:avLst/>
              <a:gdLst>
                <a:gd name="T0" fmla="*/ 352 w 722"/>
                <a:gd name="T1" fmla="*/ 2 h 750"/>
                <a:gd name="T2" fmla="*/ 343 w 722"/>
                <a:gd name="T3" fmla="*/ 47 h 750"/>
                <a:gd name="T4" fmla="*/ 459 w 722"/>
                <a:gd name="T5" fmla="*/ 76 h 750"/>
                <a:gd name="T6" fmla="*/ 317 w 722"/>
                <a:gd name="T7" fmla="*/ 276 h 750"/>
                <a:gd name="T8" fmla="*/ 217 w 722"/>
                <a:gd name="T9" fmla="*/ 0 h 750"/>
                <a:gd name="T10" fmla="*/ 0 w 722"/>
                <a:gd name="T11" fmla="*/ 0 h 750"/>
                <a:gd name="T12" fmla="*/ 182 w 722"/>
                <a:gd name="T13" fmla="*/ 460 h 750"/>
                <a:gd name="T14" fmla="*/ 130 w 722"/>
                <a:gd name="T15" fmla="*/ 750 h 750"/>
                <a:gd name="T16" fmla="*/ 331 w 722"/>
                <a:gd name="T17" fmla="*/ 750 h 750"/>
                <a:gd name="T18" fmla="*/ 383 w 722"/>
                <a:gd name="T19" fmla="*/ 455 h 750"/>
                <a:gd name="T20" fmla="*/ 722 w 722"/>
                <a:gd name="T21" fmla="*/ 0 h 750"/>
                <a:gd name="T22" fmla="*/ 352 w 722"/>
                <a:gd name="T23" fmla="*/ 2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2" h="750">
                  <a:moveTo>
                    <a:pt x="352" y="2"/>
                  </a:moveTo>
                  <a:lnTo>
                    <a:pt x="343" y="47"/>
                  </a:lnTo>
                  <a:lnTo>
                    <a:pt x="459" y="76"/>
                  </a:lnTo>
                  <a:lnTo>
                    <a:pt x="317" y="276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182" y="460"/>
                  </a:lnTo>
                  <a:lnTo>
                    <a:pt x="130" y="750"/>
                  </a:lnTo>
                  <a:lnTo>
                    <a:pt x="331" y="750"/>
                  </a:lnTo>
                  <a:lnTo>
                    <a:pt x="383" y="455"/>
                  </a:lnTo>
                  <a:lnTo>
                    <a:pt x="722" y="0"/>
                  </a:lnTo>
                  <a:lnTo>
                    <a:pt x="352" y="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4437063" y="1966913"/>
              <a:ext cx="1273175" cy="1190625"/>
            </a:xfrm>
            <a:custGeom>
              <a:avLst/>
              <a:gdLst>
                <a:gd name="T0" fmla="*/ 485 w 802"/>
                <a:gd name="T1" fmla="*/ 0 h 750"/>
                <a:gd name="T2" fmla="*/ 478 w 802"/>
                <a:gd name="T3" fmla="*/ 47 h 750"/>
                <a:gd name="T4" fmla="*/ 601 w 802"/>
                <a:gd name="T5" fmla="*/ 88 h 750"/>
                <a:gd name="T6" fmla="*/ 549 w 802"/>
                <a:gd name="T7" fmla="*/ 376 h 750"/>
                <a:gd name="T8" fmla="*/ 132 w 802"/>
                <a:gd name="T9" fmla="*/ 0 h 750"/>
                <a:gd name="T10" fmla="*/ 0 w 802"/>
                <a:gd name="T11" fmla="*/ 750 h 750"/>
                <a:gd name="T12" fmla="*/ 187 w 802"/>
                <a:gd name="T13" fmla="*/ 750 h 750"/>
                <a:gd name="T14" fmla="*/ 253 w 802"/>
                <a:gd name="T15" fmla="*/ 376 h 750"/>
                <a:gd name="T16" fmla="*/ 670 w 802"/>
                <a:gd name="T17" fmla="*/ 750 h 750"/>
                <a:gd name="T18" fmla="*/ 802 w 802"/>
                <a:gd name="T19" fmla="*/ 0 h 750"/>
                <a:gd name="T20" fmla="*/ 615 w 802"/>
                <a:gd name="T21" fmla="*/ 0 h 750"/>
                <a:gd name="T22" fmla="*/ 485 w 802"/>
                <a:gd name="T23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2" h="750">
                  <a:moveTo>
                    <a:pt x="485" y="0"/>
                  </a:moveTo>
                  <a:lnTo>
                    <a:pt x="478" y="47"/>
                  </a:lnTo>
                  <a:lnTo>
                    <a:pt x="601" y="88"/>
                  </a:lnTo>
                  <a:lnTo>
                    <a:pt x="549" y="376"/>
                  </a:lnTo>
                  <a:lnTo>
                    <a:pt x="132" y="0"/>
                  </a:lnTo>
                  <a:lnTo>
                    <a:pt x="0" y="750"/>
                  </a:lnTo>
                  <a:lnTo>
                    <a:pt x="187" y="750"/>
                  </a:lnTo>
                  <a:lnTo>
                    <a:pt x="253" y="376"/>
                  </a:lnTo>
                  <a:lnTo>
                    <a:pt x="670" y="750"/>
                  </a:lnTo>
                  <a:lnTo>
                    <a:pt x="802" y="0"/>
                  </a:lnTo>
                  <a:lnTo>
                    <a:pt x="615" y="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5657851" y="1958975"/>
              <a:ext cx="1420813" cy="1225550"/>
            </a:xfrm>
            <a:custGeom>
              <a:avLst/>
              <a:gdLst>
                <a:gd name="T0" fmla="*/ 173 w 378"/>
                <a:gd name="T1" fmla="*/ 250 h 324"/>
                <a:gd name="T2" fmla="*/ 105 w 378"/>
                <a:gd name="T3" fmla="*/ 160 h 324"/>
                <a:gd name="T4" fmla="*/ 205 w 378"/>
                <a:gd name="T5" fmla="*/ 70 h 324"/>
                <a:gd name="T6" fmla="*/ 273 w 378"/>
                <a:gd name="T7" fmla="*/ 160 h 324"/>
                <a:gd name="T8" fmla="*/ 173 w 378"/>
                <a:gd name="T9" fmla="*/ 250 h 324"/>
                <a:gd name="T10" fmla="*/ 217 w 378"/>
                <a:gd name="T11" fmla="*/ 0 h 324"/>
                <a:gd name="T12" fmla="*/ 61 w 378"/>
                <a:gd name="T13" fmla="*/ 0 h 324"/>
                <a:gd name="T14" fmla="*/ 58 w 378"/>
                <a:gd name="T15" fmla="*/ 19 h 324"/>
                <a:gd name="T16" fmla="*/ 103 w 378"/>
                <a:gd name="T17" fmla="*/ 31 h 324"/>
                <a:gd name="T18" fmla="*/ 17 w 378"/>
                <a:gd name="T19" fmla="*/ 160 h 324"/>
                <a:gd name="T20" fmla="*/ 160 w 378"/>
                <a:gd name="T21" fmla="*/ 324 h 324"/>
                <a:gd name="T22" fmla="*/ 361 w 378"/>
                <a:gd name="T23" fmla="*/ 160 h 324"/>
                <a:gd name="T24" fmla="*/ 217 w 378"/>
                <a:gd name="T2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8" h="324">
                  <a:moveTo>
                    <a:pt x="173" y="250"/>
                  </a:moveTo>
                  <a:cubicBezTo>
                    <a:pt x="119" y="250"/>
                    <a:pt x="96" y="210"/>
                    <a:pt x="105" y="160"/>
                  </a:cubicBezTo>
                  <a:cubicBezTo>
                    <a:pt x="114" y="109"/>
                    <a:pt x="151" y="70"/>
                    <a:pt x="205" y="70"/>
                  </a:cubicBezTo>
                  <a:cubicBezTo>
                    <a:pt x="258" y="70"/>
                    <a:pt x="282" y="109"/>
                    <a:pt x="273" y="160"/>
                  </a:cubicBezTo>
                  <a:cubicBezTo>
                    <a:pt x="264" y="210"/>
                    <a:pt x="227" y="250"/>
                    <a:pt x="173" y="250"/>
                  </a:cubicBezTo>
                  <a:moveTo>
                    <a:pt x="217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103" y="31"/>
                    <a:pt x="103" y="31"/>
                    <a:pt x="103" y="31"/>
                  </a:cubicBezTo>
                  <a:cubicBezTo>
                    <a:pt x="60" y="60"/>
                    <a:pt x="27" y="105"/>
                    <a:pt x="17" y="160"/>
                  </a:cubicBezTo>
                  <a:cubicBezTo>
                    <a:pt x="0" y="256"/>
                    <a:pt x="68" y="324"/>
                    <a:pt x="160" y="324"/>
                  </a:cubicBezTo>
                  <a:cubicBezTo>
                    <a:pt x="252" y="324"/>
                    <a:pt x="344" y="256"/>
                    <a:pt x="361" y="160"/>
                  </a:cubicBezTo>
                  <a:cubicBezTo>
                    <a:pt x="378" y="63"/>
                    <a:pt x="310" y="0"/>
                    <a:pt x="217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2122488" y="1966913"/>
              <a:ext cx="239713" cy="120650"/>
            </a:xfrm>
            <a:custGeom>
              <a:avLst/>
              <a:gdLst>
                <a:gd name="T0" fmla="*/ 151 w 151"/>
                <a:gd name="T1" fmla="*/ 76 h 76"/>
                <a:gd name="T2" fmla="*/ 139 w 151"/>
                <a:gd name="T3" fmla="*/ 76 h 76"/>
                <a:gd name="T4" fmla="*/ 139 w 151"/>
                <a:gd name="T5" fmla="*/ 12 h 76"/>
                <a:gd name="T6" fmla="*/ 139 w 151"/>
                <a:gd name="T7" fmla="*/ 12 h 76"/>
                <a:gd name="T8" fmla="*/ 113 w 151"/>
                <a:gd name="T9" fmla="*/ 76 h 76"/>
                <a:gd name="T10" fmla="*/ 106 w 151"/>
                <a:gd name="T11" fmla="*/ 76 h 76"/>
                <a:gd name="T12" fmla="*/ 82 w 151"/>
                <a:gd name="T13" fmla="*/ 12 h 76"/>
                <a:gd name="T14" fmla="*/ 80 w 151"/>
                <a:gd name="T15" fmla="*/ 12 h 76"/>
                <a:gd name="T16" fmla="*/ 80 w 151"/>
                <a:gd name="T17" fmla="*/ 76 h 76"/>
                <a:gd name="T18" fmla="*/ 71 w 151"/>
                <a:gd name="T19" fmla="*/ 76 h 76"/>
                <a:gd name="T20" fmla="*/ 71 w 151"/>
                <a:gd name="T21" fmla="*/ 0 h 76"/>
                <a:gd name="T22" fmla="*/ 87 w 151"/>
                <a:gd name="T23" fmla="*/ 0 h 76"/>
                <a:gd name="T24" fmla="*/ 111 w 151"/>
                <a:gd name="T25" fmla="*/ 57 h 76"/>
                <a:gd name="T26" fmla="*/ 135 w 151"/>
                <a:gd name="T27" fmla="*/ 0 h 76"/>
                <a:gd name="T28" fmla="*/ 151 w 151"/>
                <a:gd name="T29" fmla="*/ 0 h 76"/>
                <a:gd name="T30" fmla="*/ 151 w 151"/>
                <a:gd name="T31" fmla="*/ 76 h 76"/>
                <a:gd name="T32" fmla="*/ 59 w 151"/>
                <a:gd name="T33" fmla="*/ 9 h 76"/>
                <a:gd name="T34" fmla="*/ 35 w 151"/>
                <a:gd name="T35" fmla="*/ 9 h 76"/>
                <a:gd name="T36" fmla="*/ 35 w 151"/>
                <a:gd name="T37" fmla="*/ 76 h 76"/>
                <a:gd name="T38" fmla="*/ 23 w 151"/>
                <a:gd name="T39" fmla="*/ 76 h 76"/>
                <a:gd name="T40" fmla="*/ 23 w 151"/>
                <a:gd name="T41" fmla="*/ 9 h 76"/>
                <a:gd name="T42" fmla="*/ 0 w 151"/>
                <a:gd name="T43" fmla="*/ 9 h 76"/>
                <a:gd name="T44" fmla="*/ 0 w 151"/>
                <a:gd name="T45" fmla="*/ 0 h 76"/>
                <a:gd name="T46" fmla="*/ 59 w 151"/>
                <a:gd name="T47" fmla="*/ 0 h 76"/>
                <a:gd name="T48" fmla="*/ 59 w 151"/>
                <a:gd name="T49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" h="76">
                  <a:moveTo>
                    <a:pt x="151" y="76"/>
                  </a:moveTo>
                  <a:lnTo>
                    <a:pt x="139" y="76"/>
                  </a:lnTo>
                  <a:lnTo>
                    <a:pt x="139" y="12"/>
                  </a:lnTo>
                  <a:lnTo>
                    <a:pt x="139" y="12"/>
                  </a:lnTo>
                  <a:lnTo>
                    <a:pt x="113" y="76"/>
                  </a:lnTo>
                  <a:lnTo>
                    <a:pt x="106" y="76"/>
                  </a:lnTo>
                  <a:lnTo>
                    <a:pt x="82" y="12"/>
                  </a:lnTo>
                  <a:lnTo>
                    <a:pt x="80" y="12"/>
                  </a:lnTo>
                  <a:lnTo>
                    <a:pt x="80" y="76"/>
                  </a:lnTo>
                  <a:lnTo>
                    <a:pt x="71" y="76"/>
                  </a:lnTo>
                  <a:lnTo>
                    <a:pt x="71" y="0"/>
                  </a:lnTo>
                  <a:lnTo>
                    <a:pt x="87" y="0"/>
                  </a:lnTo>
                  <a:lnTo>
                    <a:pt x="111" y="57"/>
                  </a:lnTo>
                  <a:lnTo>
                    <a:pt x="135" y="0"/>
                  </a:lnTo>
                  <a:lnTo>
                    <a:pt x="151" y="0"/>
                  </a:lnTo>
                  <a:lnTo>
                    <a:pt x="151" y="76"/>
                  </a:lnTo>
                  <a:close/>
                  <a:moveTo>
                    <a:pt x="59" y="9"/>
                  </a:moveTo>
                  <a:lnTo>
                    <a:pt x="35" y="9"/>
                  </a:lnTo>
                  <a:lnTo>
                    <a:pt x="35" y="76"/>
                  </a:lnTo>
                  <a:lnTo>
                    <a:pt x="23" y="76"/>
                  </a:lnTo>
                  <a:lnTo>
                    <a:pt x="2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126000" y="5025600"/>
            <a:ext cx="8892000" cy="36000"/>
          </a:xfrm>
          <a:prstGeom prst="rect">
            <a:avLst/>
          </a:prstGeom>
          <a:gradFill>
            <a:gsLst>
              <a:gs pos="50000">
                <a:schemeClr val="tx2"/>
              </a:gs>
              <a:gs pos="0">
                <a:schemeClr val="bg2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2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</p:spPr>
        <p:txBody>
          <a:bodyPr lIns="324000" tIns="288000"/>
          <a:lstStyle>
            <a:lvl1pPr marL="0" indent="0">
              <a:lnSpc>
                <a:spcPct val="15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Click the centre icon to add full frame picture.</a:t>
            </a:r>
            <a:br>
              <a:rPr lang="en-GB" dirty="0" smtClean="0"/>
            </a:br>
            <a:r>
              <a:rPr lang="en-GB" dirty="0" smtClean="0"/>
              <a:t>You will need to ensure the Dyno line graphic at the bottom of the page sits on top of your picture.</a:t>
            </a:r>
            <a:br>
              <a:rPr lang="en-GB" dirty="0" smtClean="0"/>
            </a:br>
            <a:r>
              <a:rPr lang="en-GB" dirty="0" smtClean="0"/>
              <a:t>Once the picture is inserted, make sure it is selected and ‘send to back’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239B-2705-4A5A-98E4-F053DB92B352}" type="datetime1">
              <a:rPr lang="en-GB" smtClean="0"/>
              <a:pPr/>
              <a:t>28/11/2016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198C-6283-45A5-AA3E-7C9E6F1466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26000" y="5025600"/>
            <a:ext cx="8892000" cy="36000"/>
          </a:xfrm>
          <a:prstGeom prst="rect">
            <a:avLst/>
          </a:prstGeom>
          <a:gradFill>
            <a:gsLst>
              <a:gs pos="50000">
                <a:schemeClr val="tx2"/>
              </a:gs>
              <a:gs pos="0">
                <a:schemeClr val="bg2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01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DBDA-C9F3-4452-801F-35E7D46F8E0A}" type="datetime1">
              <a:rPr lang="en-GB" smtClean="0"/>
              <a:pPr/>
              <a:t>28/11/2016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198C-6283-45A5-AA3E-7C9E6F1466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4516100" y="537446"/>
            <a:ext cx="2544893" cy="3770263"/>
          </a:xfrm>
          <a:prstGeom prst="rect">
            <a:avLst/>
          </a:prstGeom>
          <a:noFill/>
          <a:effectLst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3900" b="1" cap="all" dirty="0">
                <a:ln w="0"/>
                <a:solidFill>
                  <a:schemeClr val="bg2"/>
                </a:solidFill>
                <a:effectLst>
                  <a:reflection stA="50000" endPos="30000" dist="5000" dir="5400000" sy="-100000" rotWithShape="0"/>
                </a:effectLst>
                <a:latin typeface="+mj-lt"/>
                <a:ea typeface="MS PGothic" pitchFamily="34" charset="-128"/>
                <a:cs typeface="Arial" pitchFamily="34" charset="0"/>
              </a:rPr>
              <a:t>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087618" y="539324"/>
            <a:ext cx="2544893" cy="3770263"/>
          </a:xfrm>
          <a:prstGeom prst="rect">
            <a:avLst/>
          </a:prstGeom>
          <a:noFill/>
          <a:effectLst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3900" b="1" cap="all" dirty="0">
                <a:ln w="0"/>
                <a:solidFill>
                  <a:schemeClr val="bg2"/>
                </a:solidFill>
                <a:effectLst>
                  <a:reflection stA="50000" endPos="30000" dist="5000" dir="5400000" sy="-100000" rotWithShape="0"/>
                </a:effectLst>
                <a:latin typeface="+mj-lt"/>
                <a:ea typeface="MS PGothic" pitchFamily="34" charset="-128"/>
                <a:cs typeface="Arial" pitchFamily="34" charset="0"/>
              </a:rPr>
              <a:t>Q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512255" y="1631059"/>
            <a:ext cx="2544893" cy="221599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3800" b="1" cap="all" dirty="0">
                <a:ln w="0"/>
                <a:solidFill>
                  <a:schemeClr val="accent2"/>
                </a:solidFill>
                <a:effectLst>
                  <a:reflection stA="50000" endPos="30000" dist="5000" dir="5400000" sy="-100000" rotWithShape="0"/>
                </a:effectLst>
                <a:latin typeface="+mj-lt"/>
                <a:ea typeface="MS PGothic" pitchFamily="34" charset="-128"/>
                <a:cs typeface="Arial" pitchFamily="34" charset="0"/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343583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f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480"/>
            <a:ext cx="9144000" cy="565070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D94A-A40B-4B25-B5C0-29CFA2F0441E}" type="datetime1">
              <a:rPr lang="en-GB" smtClean="0"/>
              <a:pPr/>
              <a:t>28/11/2016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198C-6283-45A5-AA3E-7C9E6F1466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>
            <a:spLocks/>
          </p:cNvSpPr>
          <p:nvPr userDrawn="1"/>
        </p:nvSpPr>
        <p:spPr bwMode="auto">
          <a:xfrm>
            <a:off x="432000" y="931462"/>
            <a:ext cx="338843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00"/>
              </a:spcAft>
              <a:buFont typeface="Arial" pitchFamily="34" charset="0"/>
              <a:buNone/>
            </a:pPr>
            <a:r>
              <a:rPr lang="en-GB" sz="6600" b="0" dirty="0" smtClean="0">
                <a:solidFill>
                  <a:schemeClr val="bg1"/>
                </a:solidFill>
                <a:latin typeface="+mj-lt"/>
                <a:ea typeface="MS PGothic" pitchFamily="34" charset="-128"/>
                <a:cs typeface="Arial" pitchFamily="34" charset="0"/>
              </a:rPr>
              <a:t>Coffee</a:t>
            </a:r>
            <a:endParaRPr lang="en-GB" sz="6600" b="0" dirty="0">
              <a:solidFill>
                <a:schemeClr val="bg1"/>
              </a:solidFill>
              <a:latin typeface="+mj-lt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6000" y="5025600"/>
            <a:ext cx="8892000" cy="36000"/>
          </a:xfrm>
          <a:prstGeom prst="rect">
            <a:avLst/>
          </a:prstGeom>
          <a:gradFill>
            <a:gsLst>
              <a:gs pos="50000">
                <a:schemeClr val="tx2"/>
              </a:gs>
              <a:gs pos="0">
                <a:schemeClr val="bg2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29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1" b="7743"/>
          <a:stretch/>
        </p:blipFill>
        <p:spPr>
          <a:xfrm>
            <a:off x="0" y="-25052"/>
            <a:ext cx="9144000" cy="51732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986" y="723839"/>
            <a:ext cx="9144000" cy="254660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D94A-A40B-4B25-B5C0-29CFA2F0441E}" type="datetime1">
              <a:rPr lang="en-GB" smtClean="0"/>
              <a:pPr/>
              <a:t>28/11/2016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198C-6283-45A5-AA3E-7C9E6F1466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>
            <a:spLocks/>
          </p:cNvSpPr>
          <p:nvPr userDrawn="1"/>
        </p:nvSpPr>
        <p:spPr bwMode="auto">
          <a:xfrm>
            <a:off x="432000" y="1582815"/>
            <a:ext cx="338843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00"/>
              </a:spcAft>
              <a:buFont typeface="Arial" pitchFamily="34" charset="0"/>
              <a:buNone/>
            </a:pPr>
            <a:r>
              <a:rPr lang="en-GB" sz="6600" b="0" dirty="0" smtClean="0">
                <a:solidFill>
                  <a:schemeClr val="bg1"/>
                </a:solidFill>
                <a:latin typeface="+mj-lt"/>
                <a:ea typeface="MS PGothic" pitchFamily="34" charset="-128"/>
                <a:cs typeface="Arial" pitchFamily="34" charset="0"/>
              </a:rPr>
              <a:t>Lunch</a:t>
            </a:r>
            <a:endParaRPr lang="en-GB" sz="6600" b="0" dirty="0">
              <a:solidFill>
                <a:schemeClr val="bg1"/>
              </a:solidFill>
              <a:latin typeface="+mj-lt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6000" y="5025600"/>
            <a:ext cx="8892000" cy="36000"/>
          </a:xfrm>
          <a:prstGeom prst="rect">
            <a:avLst/>
          </a:prstGeom>
          <a:gradFill>
            <a:gsLst>
              <a:gs pos="50000">
                <a:schemeClr val="tx2"/>
              </a:gs>
              <a:gs pos="0">
                <a:schemeClr val="bg2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1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u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1" b="7743"/>
          <a:stretch/>
        </p:blipFill>
        <p:spPr>
          <a:xfrm>
            <a:off x="0" y="-25052"/>
            <a:ext cx="9144000" cy="51732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986" y="280311"/>
            <a:ext cx="9144000" cy="343366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D94A-A40B-4B25-B5C0-29CFA2F0441E}" type="datetime1">
              <a:rPr lang="en-GB" smtClean="0"/>
              <a:pPr/>
              <a:t>28/11/2016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198C-6283-45A5-AA3E-7C9E6F1466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>
            <a:spLocks/>
          </p:cNvSpPr>
          <p:nvPr userDrawn="1"/>
        </p:nvSpPr>
        <p:spPr bwMode="auto">
          <a:xfrm>
            <a:off x="432000" y="1100649"/>
            <a:ext cx="36828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ts val="2800"/>
              </a:spcAft>
              <a:buFont typeface="Arial" pitchFamily="34" charset="0"/>
              <a:buNone/>
            </a:pPr>
            <a:r>
              <a:rPr lang="en-GB" sz="6600" b="0" spc="-400" baseline="0" dirty="0" smtClean="0">
                <a:solidFill>
                  <a:schemeClr val="bg1"/>
                </a:solidFill>
                <a:latin typeface="+mj-lt"/>
                <a:ea typeface="MS PGothic" pitchFamily="34" charset="-128"/>
                <a:cs typeface="Arial" pitchFamily="34" charset="0"/>
              </a:rPr>
              <a:t>W</a:t>
            </a:r>
            <a:r>
              <a:rPr lang="en-GB" sz="6600" b="0" spc="-100" baseline="0" dirty="0" smtClean="0">
                <a:solidFill>
                  <a:schemeClr val="bg1"/>
                </a:solidFill>
                <a:latin typeface="+mj-lt"/>
                <a:ea typeface="MS PGothic" pitchFamily="34" charset="-128"/>
                <a:cs typeface="Arial" pitchFamily="34" charset="0"/>
              </a:rPr>
              <a:t>o</a:t>
            </a:r>
            <a:r>
              <a:rPr lang="en-GB" sz="6600" b="0" dirty="0" smtClean="0">
                <a:solidFill>
                  <a:schemeClr val="bg1"/>
                </a:solidFill>
                <a:latin typeface="+mj-lt"/>
                <a:ea typeface="MS PGothic" pitchFamily="34" charset="-128"/>
                <a:cs typeface="Arial" pitchFamily="34" charset="0"/>
              </a:rPr>
              <a:t>rking</a:t>
            </a:r>
            <a:br>
              <a:rPr lang="en-GB" sz="6600" b="0" dirty="0" smtClean="0">
                <a:solidFill>
                  <a:schemeClr val="bg1"/>
                </a:solidFill>
                <a:latin typeface="+mj-lt"/>
                <a:ea typeface="MS PGothic" pitchFamily="34" charset="-128"/>
                <a:cs typeface="Arial" pitchFamily="34" charset="0"/>
              </a:rPr>
            </a:br>
            <a:r>
              <a:rPr lang="en-GB" sz="6600" b="0" dirty="0" smtClean="0">
                <a:solidFill>
                  <a:schemeClr val="bg1"/>
                </a:solidFill>
                <a:latin typeface="+mj-lt"/>
                <a:ea typeface="MS PGothic" pitchFamily="34" charset="-128"/>
                <a:cs typeface="Arial" pitchFamily="34" charset="0"/>
              </a:rPr>
              <a:t>lunch</a:t>
            </a:r>
            <a:endParaRPr lang="en-GB" sz="6600" b="0" dirty="0">
              <a:solidFill>
                <a:schemeClr val="bg1"/>
              </a:solidFill>
              <a:latin typeface="+mj-lt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6000" y="5025600"/>
            <a:ext cx="8892000" cy="36000"/>
          </a:xfrm>
          <a:prstGeom prst="rect">
            <a:avLst/>
          </a:prstGeom>
          <a:gradFill>
            <a:gsLst>
              <a:gs pos="50000">
                <a:schemeClr val="tx2"/>
              </a:gs>
              <a:gs pos="0">
                <a:schemeClr val="bg2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75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No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6B93-18B5-4930-A2F9-9C33CFBF97E0}" type="datetime1">
              <a:rPr lang="en-GB" smtClean="0"/>
              <a:pPr/>
              <a:t>28/11/2016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198C-6283-45A5-AA3E-7C9E6F1466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13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216000"/>
            <a:ext cx="8280000" cy="72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42000"/>
            <a:ext cx="8280000" cy="3312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6B93-18B5-4930-A2F9-9C33CFBF97E0}" type="datetime1">
              <a:rPr lang="en-GB" smtClean="0"/>
              <a:pPr/>
              <a:t>28/11/2016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198C-6283-45A5-AA3E-7C9E6F1466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000" y="648000"/>
            <a:ext cx="8280000" cy="3600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  <a:lvl2pPr marL="176213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360363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538162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714375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8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936000"/>
            <a:ext cx="3780000" cy="3672000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400">
                <a:solidFill>
                  <a:schemeClr val="accent2"/>
                </a:solidFill>
              </a:defRPr>
            </a:lvl4pPr>
            <a:lvl5pPr>
              <a:defRPr sz="12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2000" y="936000"/>
            <a:ext cx="3780000" cy="3672000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400">
                <a:solidFill>
                  <a:schemeClr val="accent2"/>
                </a:solidFill>
              </a:defRPr>
            </a:lvl4pPr>
            <a:lvl5pPr>
              <a:defRPr sz="12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9DCF-3499-4D74-8A83-D2A9A4D04656}" type="datetime1">
              <a:rPr lang="en-GB" smtClean="0"/>
              <a:pPr/>
              <a:t>28/11/2016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198C-6283-45A5-AA3E-7C9E6F1466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48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936000"/>
            <a:ext cx="4576970" cy="3456000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400">
                <a:solidFill>
                  <a:schemeClr val="accent2"/>
                </a:solidFill>
              </a:defRPr>
            </a:lvl4pPr>
            <a:lvl5pPr>
              <a:defRPr sz="12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9DCF-3499-4D74-8A83-D2A9A4D04656}" type="datetime1">
              <a:rPr lang="en-GB" smtClean="0"/>
              <a:pPr/>
              <a:t>28/11/2016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198C-6283-45A5-AA3E-7C9E6F1466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219363" y="936626"/>
            <a:ext cx="3420000" cy="3384000"/>
          </a:xfrm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70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936000"/>
            <a:ext cx="4576970" cy="3456000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400">
                <a:solidFill>
                  <a:schemeClr val="accent2"/>
                </a:solidFill>
              </a:defRPr>
            </a:lvl4pPr>
            <a:lvl5pPr>
              <a:defRPr sz="12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9DCF-3499-4D74-8A83-D2A9A4D04656}" type="datetime1">
              <a:rPr lang="en-GB" smtClean="0"/>
              <a:pPr/>
              <a:t>28/11/2016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198C-6283-45A5-AA3E-7C9E6F1466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219363" y="936625"/>
            <a:ext cx="3420000" cy="1620000"/>
          </a:xfrm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19699" y="2700000"/>
            <a:ext cx="3420000" cy="1620000"/>
          </a:xfrm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89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216000"/>
            <a:ext cx="8280000" cy="72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919816"/>
            <a:ext cx="3780000" cy="396000"/>
          </a:xfrm>
        </p:spPr>
        <p:txBody>
          <a:bodyPr anchor="t"/>
          <a:lstStyle>
            <a:lvl1pPr marL="0" indent="0">
              <a:buNone/>
              <a:defRPr sz="2200" b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000" y="1423816"/>
            <a:ext cx="3780000" cy="2963466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2000" y="919816"/>
            <a:ext cx="3780000" cy="396000"/>
          </a:xfrm>
        </p:spPr>
        <p:txBody>
          <a:bodyPr anchor="t"/>
          <a:lstStyle>
            <a:lvl1pPr marL="0" indent="0">
              <a:buNone/>
              <a:defRPr sz="2200" b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2000" y="1423816"/>
            <a:ext cx="3780000" cy="2963466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6962-DC0E-46FA-B214-024535E72EA1}" type="datetime1">
              <a:rPr lang="en-GB" smtClean="0"/>
              <a:pPr/>
              <a:t>28/11/2016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198C-6283-45A5-AA3E-7C9E6F1466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44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2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216000"/>
            <a:ext cx="8280000" cy="72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919816"/>
            <a:ext cx="3600000" cy="396000"/>
          </a:xfrm>
          <a:solidFill>
            <a:schemeClr val="accent6"/>
          </a:solidFill>
        </p:spPr>
        <p:txBody>
          <a:bodyPr anchor="t"/>
          <a:lstStyle>
            <a:lvl1pPr marL="0" indent="0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000" y="1423816"/>
            <a:ext cx="3600000" cy="2628000"/>
          </a:xfrm>
          <a:solidFill>
            <a:schemeClr val="tx1"/>
          </a:solidFill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2000" y="919816"/>
            <a:ext cx="3600000" cy="396000"/>
          </a:xfrm>
          <a:solidFill>
            <a:schemeClr val="accent6"/>
          </a:solidFill>
        </p:spPr>
        <p:txBody>
          <a:bodyPr anchor="t"/>
          <a:lstStyle>
            <a:lvl1pPr marL="0" indent="0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2000" y="1423816"/>
            <a:ext cx="3600000" cy="2628000"/>
          </a:xfrm>
          <a:solidFill>
            <a:schemeClr val="tx1"/>
          </a:solidFill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6962-DC0E-46FA-B214-024535E72EA1}" type="datetime1">
              <a:rPr lang="en-GB" smtClean="0"/>
              <a:pPr/>
              <a:t>28/11/2016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198C-6283-45A5-AA3E-7C9E6F1466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02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3A44-BA4F-4841-ACCE-40EC4AD7CB9A}" type="datetime1">
              <a:rPr lang="en-GB" smtClean="0"/>
              <a:pPr/>
              <a:t>28/11/2016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198C-6283-45A5-AA3E-7C9E6F1466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57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26000" y="5025600"/>
            <a:ext cx="8892000" cy="36000"/>
          </a:xfrm>
          <a:prstGeom prst="rect">
            <a:avLst/>
          </a:prstGeom>
          <a:gradFill>
            <a:gsLst>
              <a:gs pos="50000">
                <a:schemeClr val="tx2"/>
              </a:gs>
              <a:gs pos="0">
                <a:schemeClr val="bg2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216000"/>
            <a:ext cx="828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936000"/>
            <a:ext cx="8280000" cy="36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517822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venir LT Std 55 Roman" panose="020B0503020203020204" pitchFamily="34" charset="0"/>
              </a:defRPr>
            </a:lvl1pPr>
          </a:lstStyle>
          <a:p>
            <a:fld id="{F0759BF8-FBF8-4084-BD3B-B84C3D59D69F}" type="datetime1">
              <a:rPr lang="en-GB" smtClean="0"/>
              <a:pPr/>
              <a:t>28/11/2016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17822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Avenir LT Std 55 Roman" panose="020B05030202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" y="47916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  <a:latin typeface="Avenir LT Std 55 Roman" panose="020B0503020203020204" pitchFamily="34" charset="0"/>
              </a:defRPr>
            </a:lvl1pPr>
          </a:lstStyle>
          <a:p>
            <a:fld id="{6BBC198C-6283-45A5-AA3E-7C9E6F14668D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720740" y="4573074"/>
            <a:ext cx="1297260" cy="320783"/>
            <a:chOff x="2122488" y="1958975"/>
            <a:chExt cx="4956176" cy="1225550"/>
          </a:xfrm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2287588" y="1966913"/>
              <a:ext cx="1223963" cy="1190625"/>
            </a:xfrm>
            <a:custGeom>
              <a:avLst/>
              <a:gdLst>
                <a:gd name="T0" fmla="*/ 125 w 326"/>
                <a:gd name="T1" fmla="*/ 244 h 315"/>
                <a:gd name="T2" fmla="*/ 97 w 326"/>
                <a:gd name="T3" fmla="*/ 244 h 315"/>
                <a:gd name="T4" fmla="*/ 127 w 326"/>
                <a:gd name="T5" fmla="*/ 72 h 315"/>
                <a:gd name="T6" fmla="*/ 155 w 326"/>
                <a:gd name="T7" fmla="*/ 72 h 315"/>
                <a:gd name="T8" fmla="*/ 223 w 326"/>
                <a:gd name="T9" fmla="*/ 158 h 315"/>
                <a:gd name="T10" fmla="*/ 125 w 326"/>
                <a:gd name="T11" fmla="*/ 244 h 315"/>
                <a:gd name="T12" fmla="*/ 177 w 326"/>
                <a:gd name="T13" fmla="*/ 0 h 315"/>
                <a:gd name="T14" fmla="*/ 55 w 326"/>
                <a:gd name="T15" fmla="*/ 0 h 315"/>
                <a:gd name="T16" fmla="*/ 0 w 326"/>
                <a:gd name="T17" fmla="*/ 315 h 315"/>
                <a:gd name="T18" fmla="*/ 122 w 326"/>
                <a:gd name="T19" fmla="*/ 315 h 315"/>
                <a:gd name="T20" fmla="*/ 309 w 326"/>
                <a:gd name="T21" fmla="*/ 158 h 315"/>
                <a:gd name="T22" fmla="*/ 177 w 326"/>
                <a:gd name="T23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15">
                  <a:moveTo>
                    <a:pt x="125" y="244"/>
                  </a:moveTo>
                  <a:cubicBezTo>
                    <a:pt x="97" y="244"/>
                    <a:pt x="97" y="244"/>
                    <a:pt x="97" y="244"/>
                  </a:cubicBezTo>
                  <a:cubicBezTo>
                    <a:pt x="127" y="72"/>
                    <a:pt x="127" y="72"/>
                    <a:pt x="127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206" y="72"/>
                    <a:pt x="232" y="105"/>
                    <a:pt x="223" y="158"/>
                  </a:cubicBezTo>
                  <a:cubicBezTo>
                    <a:pt x="213" y="210"/>
                    <a:pt x="176" y="244"/>
                    <a:pt x="125" y="244"/>
                  </a:cubicBezTo>
                  <a:moveTo>
                    <a:pt x="177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122" y="315"/>
                    <a:pt x="122" y="315"/>
                    <a:pt x="122" y="315"/>
                  </a:cubicBezTo>
                  <a:cubicBezTo>
                    <a:pt x="212" y="315"/>
                    <a:pt x="291" y="256"/>
                    <a:pt x="309" y="158"/>
                  </a:cubicBezTo>
                  <a:cubicBezTo>
                    <a:pt x="326" y="60"/>
                    <a:pt x="268" y="0"/>
                    <a:pt x="177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3452813" y="1966913"/>
              <a:ext cx="1146175" cy="1190625"/>
            </a:xfrm>
            <a:custGeom>
              <a:avLst/>
              <a:gdLst>
                <a:gd name="T0" fmla="*/ 352 w 722"/>
                <a:gd name="T1" fmla="*/ 2 h 750"/>
                <a:gd name="T2" fmla="*/ 343 w 722"/>
                <a:gd name="T3" fmla="*/ 47 h 750"/>
                <a:gd name="T4" fmla="*/ 459 w 722"/>
                <a:gd name="T5" fmla="*/ 76 h 750"/>
                <a:gd name="T6" fmla="*/ 317 w 722"/>
                <a:gd name="T7" fmla="*/ 276 h 750"/>
                <a:gd name="T8" fmla="*/ 217 w 722"/>
                <a:gd name="T9" fmla="*/ 0 h 750"/>
                <a:gd name="T10" fmla="*/ 0 w 722"/>
                <a:gd name="T11" fmla="*/ 0 h 750"/>
                <a:gd name="T12" fmla="*/ 182 w 722"/>
                <a:gd name="T13" fmla="*/ 460 h 750"/>
                <a:gd name="T14" fmla="*/ 130 w 722"/>
                <a:gd name="T15" fmla="*/ 750 h 750"/>
                <a:gd name="T16" fmla="*/ 331 w 722"/>
                <a:gd name="T17" fmla="*/ 750 h 750"/>
                <a:gd name="T18" fmla="*/ 383 w 722"/>
                <a:gd name="T19" fmla="*/ 455 h 750"/>
                <a:gd name="T20" fmla="*/ 722 w 722"/>
                <a:gd name="T21" fmla="*/ 0 h 750"/>
                <a:gd name="T22" fmla="*/ 352 w 722"/>
                <a:gd name="T23" fmla="*/ 2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2" h="750">
                  <a:moveTo>
                    <a:pt x="352" y="2"/>
                  </a:moveTo>
                  <a:lnTo>
                    <a:pt x="343" y="47"/>
                  </a:lnTo>
                  <a:lnTo>
                    <a:pt x="459" y="76"/>
                  </a:lnTo>
                  <a:lnTo>
                    <a:pt x="317" y="276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182" y="460"/>
                  </a:lnTo>
                  <a:lnTo>
                    <a:pt x="130" y="750"/>
                  </a:lnTo>
                  <a:lnTo>
                    <a:pt x="331" y="750"/>
                  </a:lnTo>
                  <a:lnTo>
                    <a:pt x="383" y="455"/>
                  </a:lnTo>
                  <a:lnTo>
                    <a:pt x="722" y="0"/>
                  </a:lnTo>
                  <a:lnTo>
                    <a:pt x="352" y="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4437063" y="1966913"/>
              <a:ext cx="1273175" cy="1190625"/>
            </a:xfrm>
            <a:custGeom>
              <a:avLst/>
              <a:gdLst>
                <a:gd name="T0" fmla="*/ 485 w 802"/>
                <a:gd name="T1" fmla="*/ 0 h 750"/>
                <a:gd name="T2" fmla="*/ 478 w 802"/>
                <a:gd name="T3" fmla="*/ 47 h 750"/>
                <a:gd name="T4" fmla="*/ 601 w 802"/>
                <a:gd name="T5" fmla="*/ 88 h 750"/>
                <a:gd name="T6" fmla="*/ 549 w 802"/>
                <a:gd name="T7" fmla="*/ 376 h 750"/>
                <a:gd name="T8" fmla="*/ 132 w 802"/>
                <a:gd name="T9" fmla="*/ 0 h 750"/>
                <a:gd name="T10" fmla="*/ 0 w 802"/>
                <a:gd name="T11" fmla="*/ 750 h 750"/>
                <a:gd name="T12" fmla="*/ 187 w 802"/>
                <a:gd name="T13" fmla="*/ 750 h 750"/>
                <a:gd name="T14" fmla="*/ 253 w 802"/>
                <a:gd name="T15" fmla="*/ 376 h 750"/>
                <a:gd name="T16" fmla="*/ 670 w 802"/>
                <a:gd name="T17" fmla="*/ 750 h 750"/>
                <a:gd name="T18" fmla="*/ 802 w 802"/>
                <a:gd name="T19" fmla="*/ 0 h 750"/>
                <a:gd name="T20" fmla="*/ 615 w 802"/>
                <a:gd name="T21" fmla="*/ 0 h 750"/>
                <a:gd name="T22" fmla="*/ 485 w 802"/>
                <a:gd name="T23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2" h="750">
                  <a:moveTo>
                    <a:pt x="485" y="0"/>
                  </a:moveTo>
                  <a:lnTo>
                    <a:pt x="478" y="47"/>
                  </a:lnTo>
                  <a:lnTo>
                    <a:pt x="601" y="88"/>
                  </a:lnTo>
                  <a:lnTo>
                    <a:pt x="549" y="376"/>
                  </a:lnTo>
                  <a:lnTo>
                    <a:pt x="132" y="0"/>
                  </a:lnTo>
                  <a:lnTo>
                    <a:pt x="0" y="750"/>
                  </a:lnTo>
                  <a:lnTo>
                    <a:pt x="187" y="750"/>
                  </a:lnTo>
                  <a:lnTo>
                    <a:pt x="253" y="376"/>
                  </a:lnTo>
                  <a:lnTo>
                    <a:pt x="670" y="750"/>
                  </a:lnTo>
                  <a:lnTo>
                    <a:pt x="802" y="0"/>
                  </a:lnTo>
                  <a:lnTo>
                    <a:pt x="615" y="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8"/>
            <p:cNvSpPr>
              <a:spLocks noEditPoints="1"/>
            </p:cNvSpPr>
            <p:nvPr userDrawn="1"/>
          </p:nvSpPr>
          <p:spPr bwMode="auto">
            <a:xfrm>
              <a:off x="5657851" y="1958975"/>
              <a:ext cx="1420813" cy="1225550"/>
            </a:xfrm>
            <a:custGeom>
              <a:avLst/>
              <a:gdLst>
                <a:gd name="T0" fmla="*/ 173 w 378"/>
                <a:gd name="T1" fmla="*/ 250 h 324"/>
                <a:gd name="T2" fmla="*/ 105 w 378"/>
                <a:gd name="T3" fmla="*/ 160 h 324"/>
                <a:gd name="T4" fmla="*/ 205 w 378"/>
                <a:gd name="T5" fmla="*/ 70 h 324"/>
                <a:gd name="T6" fmla="*/ 273 w 378"/>
                <a:gd name="T7" fmla="*/ 160 h 324"/>
                <a:gd name="T8" fmla="*/ 173 w 378"/>
                <a:gd name="T9" fmla="*/ 250 h 324"/>
                <a:gd name="T10" fmla="*/ 217 w 378"/>
                <a:gd name="T11" fmla="*/ 0 h 324"/>
                <a:gd name="T12" fmla="*/ 61 w 378"/>
                <a:gd name="T13" fmla="*/ 0 h 324"/>
                <a:gd name="T14" fmla="*/ 58 w 378"/>
                <a:gd name="T15" fmla="*/ 19 h 324"/>
                <a:gd name="T16" fmla="*/ 103 w 378"/>
                <a:gd name="T17" fmla="*/ 31 h 324"/>
                <a:gd name="T18" fmla="*/ 17 w 378"/>
                <a:gd name="T19" fmla="*/ 160 h 324"/>
                <a:gd name="T20" fmla="*/ 160 w 378"/>
                <a:gd name="T21" fmla="*/ 324 h 324"/>
                <a:gd name="T22" fmla="*/ 361 w 378"/>
                <a:gd name="T23" fmla="*/ 160 h 324"/>
                <a:gd name="T24" fmla="*/ 217 w 378"/>
                <a:gd name="T2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8" h="324">
                  <a:moveTo>
                    <a:pt x="173" y="250"/>
                  </a:moveTo>
                  <a:cubicBezTo>
                    <a:pt x="119" y="250"/>
                    <a:pt x="96" y="210"/>
                    <a:pt x="105" y="160"/>
                  </a:cubicBezTo>
                  <a:cubicBezTo>
                    <a:pt x="114" y="109"/>
                    <a:pt x="151" y="70"/>
                    <a:pt x="205" y="70"/>
                  </a:cubicBezTo>
                  <a:cubicBezTo>
                    <a:pt x="258" y="70"/>
                    <a:pt x="282" y="109"/>
                    <a:pt x="273" y="160"/>
                  </a:cubicBezTo>
                  <a:cubicBezTo>
                    <a:pt x="264" y="210"/>
                    <a:pt x="227" y="250"/>
                    <a:pt x="173" y="250"/>
                  </a:cubicBezTo>
                  <a:moveTo>
                    <a:pt x="217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103" y="31"/>
                    <a:pt x="103" y="31"/>
                    <a:pt x="103" y="31"/>
                  </a:cubicBezTo>
                  <a:cubicBezTo>
                    <a:pt x="60" y="60"/>
                    <a:pt x="27" y="105"/>
                    <a:pt x="17" y="160"/>
                  </a:cubicBezTo>
                  <a:cubicBezTo>
                    <a:pt x="0" y="256"/>
                    <a:pt x="68" y="324"/>
                    <a:pt x="160" y="324"/>
                  </a:cubicBezTo>
                  <a:cubicBezTo>
                    <a:pt x="252" y="324"/>
                    <a:pt x="344" y="256"/>
                    <a:pt x="361" y="160"/>
                  </a:cubicBezTo>
                  <a:cubicBezTo>
                    <a:pt x="378" y="63"/>
                    <a:pt x="310" y="0"/>
                    <a:pt x="217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2122488" y="1966913"/>
              <a:ext cx="239713" cy="120650"/>
            </a:xfrm>
            <a:custGeom>
              <a:avLst/>
              <a:gdLst>
                <a:gd name="T0" fmla="*/ 151 w 151"/>
                <a:gd name="T1" fmla="*/ 76 h 76"/>
                <a:gd name="T2" fmla="*/ 139 w 151"/>
                <a:gd name="T3" fmla="*/ 76 h 76"/>
                <a:gd name="T4" fmla="*/ 139 w 151"/>
                <a:gd name="T5" fmla="*/ 12 h 76"/>
                <a:gd name="T6" fmla="*/ 139 w 151"/>
                <a:gd name="T7" fmla="*/ 12 h 76"/>
                <a:gd name="T8" fmla="*/ 113 w 151"/>
                <a:gd name="T9" fmla="*/ 76 h 76"/>
                <a:gd name="T10" fmla="*/ 106 w 151"/>
                <a:gd name="T11" fmla="*/ 76 h 76"/>
                <a:gd name="T12" fmla="*/ 82 w 151"/>
                <a:gd name="T13" fmla="*/ 12 h 76"/>
                <a:gd name="T14" fmla="*/ 80 w 151"/>
                <a:gd name="T15" fmla="*/ 12 h 76"/>
                <a:gd name="T16" fmla="*/ 80 w 151"/>
                <a:gd name="T17" fmla="*/ 76 h 76"/>
                <a:gd name="T18" fmla="*/ 71 w 151"/>
                <a:gd name="T19" fmla="*/ 76 h 76"/>
                <a:gd name="T20" fmla="*/ 71 w 151"/>
                <a:gd name="T21" fmla="*/ 0 h 76"/>
                <a:gd name="T22" fmla="*/ 87 w 151"/>
                <a:gd name="T23" fmla="*/ 0 h 76"/>
                <a:gd name="T24" fmla="*/ 111 w 151"/>
                <a:gd name="T25" fmla="*/ 57 h 76"/>
                <a:gd name="T26" fmla="*/ 135 w 151"/>
                <a:gd name="T27" fmla="*/ 0 h 76"/>
                <a:gd name="T28" fmla="*/ 151 w 151"/>
                <a:gd name="T29" fmla="*/ 0 h 76"/>
                <a:gd name="T30" fmla="*/ 151 w 151"/>
                <a:gd name="T31" fmla="*/ 76 h 76"/>
                <a:gd name="T32" fmla="*/ 59 w 151"/>
                <a:gd name="T33" fmla="*/ 9 h 76"/>
                <a:gd name="T34" fmla="*/ 35 w 151"/>
                <a:gd name="T35" fmla="*/ 9 h 76"/>
                <a:gd name="T36" fmla="*/ 35 w 151"/>
                <a:gd name="T37" fmla="*/ 76 h 76"/>
                <a:gd name="T38" fmla="*/ 23 w 151"/>
                <a:gd name="T39" fmla="*/ 76 h 76"/>
                <a:gd name="T40" fmla="*/ 23 w 151"/>
                <a:gd name="T41" fmla="*/ 9 h 76"/>
                <a:gd name="T42" fmla="*/ 0 w 151"/>
                <a:gd name="T43" fmla="*/ 9 h 76"/>
                <a:gd name="T44" fmla="*/ 0 w 151"/>
                <a:gd name="T45" fmla="*/ 0 h 76"/>
                <a:gd name="T46" fmla="*/ 59 w 151"/>
                <a:gd name="T47" fmla="*/ 0 h 76"/>
                <a:gd name="T48" fmla="*/ 59 w 151"/>
                <a:gd name="T49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" h="76">
                  <a:moveTo>
                    <a:pt x="151" y="76"/>
                  </a:moveTo>
                  <a:lnTo>
                    <a:pt x="139" y="76"/>
                  </a:lnTo>
                  <a:lnTo>
                    <a:pt x="139" y="12"/>
                  </a:lnTo>
                  <a:lnTo>
                    <a:pt x="139" y="12"/>
                  </a:lnTo>
                  <a:lnTo>
                    <a:pt x="113" y="76"/>
                  </a:lnTo>
                  <a:lnTo>
                    <a:pt x="106" y="76"/>
                  </a:lnTo>
                  <a:lnTo>
                    <a:pt x="82" y="12"/>
                  </a:lnTo>
                  <a:lnTo>
                    <a:pt x="80" y="12"/>
                  </a:lnTo>
                  <a:lnTo>
                    <a:pt x="80" y="76"/>
                  </a:lnTo>
                  <a:lnTo>
                    <a:pt x="71" y="76"/>
                  </a:lnTo>
                  <a:lnTo>
                    <a:pt x="71" y="0"/>
                  </a:lnTo>
                  <a:lnTo>
                    <a:pt x="87" y="0"/>
                  </a:lnTo>
                  <a:lnTo>
                    <a:pt x="111" y="57"/>
                  </a:lnTo>
                  <a:lnTo>
                    <a:pt x="135" y="0"/>
                  </a:lnTo>
                  <a:lnTo>
                    <a:pt x="151" y="0"/>
                  </a:lnTo>
                  <a:lnTo>
                    <a:pt x="151" y="76"/>
                  </a:lnTo>
                  <a:close/>
                  <a:moveTo>
                    <a:pt x="59" y="9"/>
                  </a:moveTo>
                  <a:lnTo>
                    <a:pt x="35" y="9"/>
                  </a:lnTo>
                  <a:lnTo>
                    <a:pt x="35" y="76"/>
                  </a:lnTo>
                  <a:lnTo>
                    <a:pt x="23" y="76"/>
                  </a:lnTo>
                  <a:lnTo>
                    <a:pt x="2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7684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7" r:id="rId3"/>
    <p:sldLayoutId id="2147483652" r:id="rId4"/>
    <p:sldLayoutId id="2147483688" r:id="rId5"/>
    <p:sldLayoutId id="2147483689" r:id="rId6"/>
    <p:sldLayoutId id="2147483653" r:id="rId7"/>
    <p:sldLayoutId id="2147483696" r:id="rId8"/>
    <p:sldLayoutId id="2147483654" r:id="rId9"/>
    <p:sldLayoutId id="2147483655" r:id="rId10"/>
    <p:sldLayoutId id="2147483686" r:id="rId11"/>
    <p:sldLayoutId id="2147483657" r:id="rId12"/>
    <p:sldLayoutId id="2147483658" r:id="rId13"/>
    <p:sldLayoutId id="2147483692" r:id="rId14"/>
    <p:sldLayoutId id="2147483693" r:id="rId15"/>
    <p:sldLayoutId id="214748369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1" kern="1200" baseline="0">
          <a:solidFill>
            <a:schemeClr val="tx2"/>
          </a:solidFill>
          <a:latin typeface="Avenir LT Std 55 Roman" panose="020B0503020203020204" pitchFamily="34" charset="0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lnSpc>
          <a:spcPct val="95000"/>
        </a:lnSpc>
        <a:spcBef>
          <a:spcPts val="1200"/>
        </a:spcBef>
        <a:spcAft>
          <a:spcPts val="300"/>
        </a:spcAft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lnSpc>
          <a:spcPct val="95000"/>
        </a:lnSpc>
        <a:spcBef>
          <a:spcPts val="0"/>
        </a:spcBef>
        <a:spcAft>
          <a:spcPts val="300"/>
        </a:spcAft>
        <a:buClr>
          <a:schemeClr val="bg2"/>
        </a:buClr>
        <a:buFont typeface="Avenir LT Std 45 Book" pitchFamily="34" charset="0"/>
        <a:buChar char="−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538163" indent="-177800" algn="l" defTabSz="914400" rtl="0" eaLnBrk="1" latinLnBrk="0" hangingPunct="1">
        <a:lnSpc>
          <a:spcPct val="95000"/>
        </a:lnSpc>
        <a:spcBef>
          <a:spcPts val="0"/>
        </a:spcBef>
        <a:spcAft>
          <a:spcPts val="300"/>
        </a:spcAft>
        <a:buClr>
          <a:schemeClr val="bg2"/>
        </a:buClr>
        <a:buFont typeface="Avenir LT Std 45 Book" pitchFamily="34" charset="0"/>
        <a:buChar char="−"/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714375" indent="-176213" algn="l" defTabSz="914400" rtl="0" eaLnBrk="1" latinLnBrk="0" hangingPunct="1">
        <a:lnSpc>
          <a:spcPct val="95000"/>
        </a:lnSpc>
        <a:spcBef>
          <a:spcPts val="0"/>
        </a:spcBef>
        <a:spcAft>
          <a:spcPts val="300"/>
        </a:spcAft>
        <a:buClr>
          <a:schemeClr val="bg2"/>
        </a:buClr>
        <a:buFont typeface="Avenir LT Std 45 Book" pitchFamily="34" charset="0"/>
        <a:buChar char="−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898525" indent="-184150" algn="l" defTabSz="914400" rtl="0" eaLnBrk="1" latinLnBrk="0" hangingPunct="1">
        <a:lnSpc>
          <a:spcPct val="95000"/>
        </a:lnSpc>
        <a:spcBef>
          <a:spcPts val="0"/>
        </a:spcBef>
        <a:spcAft>
          <a:spcPts val="300"/>
        </a:spcAft>
        <a:buClr>
          <a:schemeClr val="bg2"/>
        </a:buClr>
        <a:buFont typeface="Avenir LT Std 45 Book" pitchFamily="34" charset="0"/>
        <a:buChar char="−"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18" Type="http://schemas.openxmlformats.org/officeDocument/2006/relationships/image" Target="../media/image9.jp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239B-2705-4A5A-98E4-F053DB92B352}" type="datetime1">
              <a:rPr lang="en-GB" smtClean="0"/>
              <a:pPr/>
              <a:t>28/11/2016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198C-6283-45A5-AA3E-7C9E6F14668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386085" y="785755"/>
            <a:ext cx="1429382" cy="19680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08" y="288909"/>
            <a:ext cx="6300000" cy="857250"/>
          </a:xfrm>
        </p:spPr>
        <p:txBody>
          <a:bodyPr/>
          <a:lstStyle/>
          <a:p>
            <a:r>
              <a:rPr lang="en-GB" dirty="0" err="1" smtClean="0"/>
              <a:t>ToT</a:t>
            </a:r>
            <a:r>
              <a:rPr lang="en-GB" dirty="0" smtClean="0"/>
              <a:t> – Behaviours and Performance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723E-9BC6-A54D-B3DD-C84F5C9547E6}" type="slidenum">
              <a:rPr lang="en-US" smtClean="0"/>
              <a:pPr/>
              <a:t>10</a:t>
            </a:fld>
            <a:r>
              <a:rPr lang="en-US" smtClean="0"/>
              <a:t> | © Dyno 2014 | </a:t>
            </a:r>
            <a:r>
              <a:rPr lang="en-US" smtClean="0">
                <a:solidFill>
                  <a:srgbClr val="FE370F"/>
                </a:solidFill>
              </a:rPr>
              <a:t>National services delivered by local experts</a:t>
            </a:r>
            <a:endParaRPr lang="en-US">
              <a:solidFill>
                <a:srgbClr val="FE370F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56691975"/>
              </p:ext>
            </p:extLst>
          </p:nvPr>
        </p:nvGraphicFramePr>
        <p:xfrm>
          <a:off x="201275" y="1049608"/>
          <a:ext cx="4721599" cy="3452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5167161" y="805216"/>
            <a:ext cx="13647" cy="38379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03853" y="849553"/>
            <a:ext cx="1205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MSF 7.5%</a:t>
            </a:r>
            <a:endParaRPr lang="en-GB" sz="2000" dirty="0"/>
          </a:p>
        </p:txBody>
      </p:sp>
      <p:sp>
        <p:nvSpPr>
          <p:cNvPr id="8" name="Down Arrow 7"/>
          <p:cNvSpPr/>
          <p:nvPr/>
        </p:nvSpPr>
        <p:spPr>
          <a:xfrm>
            <a:off x="5838828" y="1390718"/>
            <a:ext cx="551302" cy="725159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620011" y="2268662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MSF 5%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943726" y="1106806"/>
            <a:ext cx="2037252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Reduction in overall MSF for </a:t>
            </a:r>
            <a:r>
              <a:rPr lang="en-GB" dirty="0" smtClean="0"/>
              <a:t>exemplars</a:t>
            </a:r>
          </a:p>
          <a:p>
            <a:pPr algn="ctr"/>
            <a:endParaRPr lang="en-GB" dirty="0" smtClean="0"/>
          </a:p>
          <a:p>
            <a:pPr algn="ctr"/>
            <a:r>
              <a:rPr lang="en-GB" sz="1050" dirty="0" smtClean="0"/>
              <a:t>(operates on a league basis)</a:t>
            </a:r>
            <a:endParaRPr lang="en-GB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5449883" y="3083442"/>
            <a:ext cx="3531095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High growth quartile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No breaches of the agreement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Minimum standards maintained</a:t>
            </a:r>
            <a:endParaRPr lang="en-GB" dirty="0"/>
          </a:p>
        </p:txBody>
      </p:sp>
      <p:pic>
        <p:nvPicPr>
          <p:cNvPr id="13" name="Picture 12" descr="tic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893" y="3444319"/>
            <a:ext cx="724344" cy="72434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tic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2527" y="3444319"/>
            <a:ext cx="724344" cy="72434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tic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7161" y="3444319"/>
            <a:ext cx="724344" cy="72434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1993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  <p:bldP spid="8" grpId="0" animBg="1"/>
      <p:bldP spid="9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723E-9BC6-A54D-B3DD-C84F5C9547E6}" type="slidenum">
              <a:rPr lang="en-US" smtClean="0"/>
              <a:pPr/>
              <a:t>11</a:t>
            </a:fld>
            <a:r>
              <a:rPr lang="en-US" dirty="0" smtClean="0"/>
              <a:t> | © Dyno 2014 | </a:t>
            </a:r>
            <a:r>
              <a:rPr lang="en-US" dirty="0" smtClean="0">
                <a:solidFill>
                  <a:srgbClr val="FE370F"/>
                </a:solidFill>
              </a:rPr>
              <a:t>National services delivered by local experts</a:t>
            </a:r>
            <a:endParaRPr lang="en-US" dirty="0">
              <a:solidFill>
                <a:srgbClr val="FE370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28825" y="838200"/>
            <a:ext cx="5191125" cy="172402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752579"/>
              </p:ext>
            </p:extLst>
          </p:nvPr>
        </p:nvGraphicFramePr>
        <p:xfrm>
          <a:off x="2135188" y="1096169"/>
          <a:ext cx="4787900" cy="1205865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1104900"/>
                <a:gridCol w="254000"/>
                <a:gridCol w="1104900"/>
                <a:gridCol w="11049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2016 (annualised)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Qualifying turnover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£25,811,232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£28,307,717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£29,054,742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increase on </a:t>
                      </a:r>
                      <a:r>
                        <a:rPr lang="en-GB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216000"/>
            <a:ext cx="8280000" cy="720000"/>
          </a:xfrm>
        </p:spPr>
        <p:txBody>
          <a:bodyPr/>
          <a:lstStyle/>
          <a:p>
            <a:r>
              <a:rPr lang="en-GB" dirty="0" smtClean="0"/>
              <a:t>The Results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19125" y="2989362"/>
            <a:ext cx="1607387" cy="1607387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463550" h="234950"/>
            <a:bevelB w="23495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dirty="0" smtClean="0"/>
              <a:t>Overall</a:t>
            </a:r>
          </a:p>
          <a:p>
            <a:pPr lvl="0" algn="ctr"/>
            <a:r>
              <a:rPr lang="en-GB" sz="1400" dirty="0"/>
              <a:t>r</a:t>
            </a:r>
            <a:r>
              <a:rPr lang="en-GB" sz="1400" dirty="0" smtClean="0"/>
              <a:t>evenue </a:t>
            </a:r>
            <a:r>
              <a:rPr lang="en-GB" sz="1400" dirty="0" smtClean="0"/>
              <a:t>increased by £3.25m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600325" y="2989362"/>
            <a:ext cx="1607387" cy="1607387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463550" h="234950"/>
            <a:bevelB w="23495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dirty="0"/>
              <a:t>Dyno </a:t>
            </a:r>
            <a:r>
              <a:rPr lang="en-GB" sz="1400" dirty="0" smtClean="0"/>
              <a:t>contribution increased </a:t>
            </a:r>
            <a:endParaRPr lang="en-GB" sz="1400" dirty="0"/>
          </a:p>
          <a:p>
            <a:pPr lvl="0" algn="ctr"/>
            <a:r>
              <a:rPr lang="en-GB" sz="1400" dirty="0"/>
              <a:t>£162k 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603000" y="2989360"/>
            <a:ext cx="1607387" cy="1607387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463550" h="234950"/>
            <a:bevelB w="23495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dirty="0" smtClean="0"/>
              <a:t>Franchises gained an extra</a:t>
            </a:r>
          </a:p>
          <a:p>
            <a:pPr lvl="0" algn="ctr"/>
            <a:r>
              <a:rPr lang="en-GB" sz="1400" dirty="0" smtClean="0"/>
              <a:t>£3.1m 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581775" y="2989359"/>
            <a:ext cx="1607387" cy="1607387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463550" h="234950"/>
            <a:bevelB w="23495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dirty="0" smtClean="0"/>
              <a:t>Average growth p.a.</a:t>
            </a:r>
          </a:p>
          <a:p>
            <a:pPr lvl="0" algn="ctr"/>
            <a:r>
              <a:rPr lang="en-GB" sz="1400" dirty="0" smtClean="0"/>
              <a:t>12%</a:t>
            </a:r>
          </a:p>
        </p:txBody>
      </p:sp>
    </p:spTree>
    <p:extLst>
      <p:ext uri="{BB962C8B-B14F-4D97-AF65-F5344CB8AC3E}">
        <p14:creationId xmlns:p14="http://schemas.microsoft.com/office/powerpoint/2010/main" val="425152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6B93-18B5-4930-A2F9-9C33CFBF97E0}" type="datetime1">
              <a:rPr lang="en-GB" smtClean="0"/>
              <a:pPr/>
              <a:t>28/11/2016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198C-6283-45A5-AA3E-7C9E6F14668D}" type="slidenum">
              <a:rPr lang="en-GB" smtClean="0"/>
              <a:pPr/>
              <a:t>12</a:t>
            </a:fld>
            <a:endParaRPr lang="en-GB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75322382"/>
              </p:ext>
            </p:extLst>
          </p:nvPr>
        </p:nvGraphicFramePr>
        <p:xfrm>
          <a:off x="66675" y="1006475"/>
          <a:ext cx="4257675" cy="2822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47800" y="1371600"/>
            <a:ext cx="1680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bg2"/>
                </a:solidFill>
              </a:rPr>
              <a:t>Existing franchisees</a:t>
            </a:r>
            <a:endParaRPr lang="en-GB" sz="1200" b="1" dirty="0">
              <a:solidFill>
                <a:schemeClr val="bg2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05849104"/>
              </p:ext>
            </p:extLst>
          </p:nvPr>
        </p:nvGraphicFramePr>
        <p:xfrm>
          <a:off x="4629150" y="1006475"/>
          <a:ext cx="4257675" cy="2822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43625" y="1367224"/>
            <a:ext cx="1396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bg2"/>
                </a:solidFill>
              </a:rPr>
              <a:t>New franchisees</a:t>
            </a:r>
            <a:endParaRPr lang="en-GB" sz="1200" b="1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71975" y="1085851"/>
            <a:ext cx="1771650" cy="548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695950" y="1009650"/>
            <a:ext cx="2543175" cy="323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60070348"/>
              </p:ext>
            </p:extLst>
          </p:nvPr>
        </p:nvGraphicFramePr>
        <p:xfrm>
          <a:off x="5591175" y="457201"/>
          <a:ext cx="3514725" cy="394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23875" y="3924984"/>
            <a:ext cx="4211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latin typeface="BG Flame" panose="02000504040000020004" pitchFamily="2" charset="0"/>
              </a:rPr>
              <a:t>Setting the right terms enables you </a:t>
            </a:r>
          </a:p>
          <a:p>
            <a:pPr lvl="2"/>
            <a:r>
              <a:rPr lang="en-GB" i="1" dirty="0" smtClean="0">
                <a:latin typeface="BG Flame" panose="02000504040000020004" pitchFamily="2" charset="0"/>
              </a:rPr>
              <a:t>to re contract your franchisees</a:t>
            </a:r>
            <a:endParaRPr lang="en-GB" i="1" dirty="0">
              <a:latin typeface="BG Flame" panose="02000504040000020004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4" y="2257234"/>
            <a:ext cx="1328158" cy="743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864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7284E-6 L 0.15938 -1.728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7284E-6 L -0.13125 -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-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Graphic spid="8" grpId="0">
        <p:bldAsOne/>
      </p:bldGraphic>
      <p:bldP spid="10" grpId="0"/>
      <p:bldP spid="16" grpId="0" animBg="1"/>
      <p:bldP spid="17" grpId="0" animBg="1"/>
      <p:bldGraphic spid="3" grpId="0">
        <p:bldAsOne/>
      </p:bldGraphic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239B-2705-4A5A-98E4-F053DB92B352}" type="datetime1">
              <a:rPr lang="en-GB" smtClean="0"/>
              <a:pPr/>
              <a:t>28/11/2016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198C-6283-45A5-AA3E-7C9E6F14668D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72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32000" y="1068469"/>
            <a:ext cx="8280000" cy="1080000"/>
          </a:xfrm>
        </p:spPr>
        <p:txBody>
          <a:bodyPr/>
          <a:lstStyle/>
          <a:p>
            <a:r>
              <a:rPr lang="en-GB" dirty="0" smtClean="0"/>
              <a:t>Motivating Existing Franchisees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31999" y="2172517"/>
            <a:ext cx="4059081" cy="432000"/>
          </a:xfrm>
        </p:spPr>
        <p:txBody>
          <a:bodyPr/>
          <a:lstStyle/>
          <a:p>
            <a:r>
              <a:rPr lang="en-GB" dirty="0" smtClean="0"/>
              <a:t>Nigel Dawson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01B7-1D3E-4039-9842-9DF72A25763F}" type="datetime1">
              <a:rPr lang="en-GB" smtClean="0"/>
              <a:pPr/>
              <a:t>28/11/2016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198C-6283-45A5-AA3E-7C9E6F14668D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96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/>
          <p:cNvSpPr/>
          <p:nvPr/>
        </p:nvSpPr>
        <p:spPr>
          <a:xfrm>
            <a:off x="0" y="523875"/>
            <a:ext cx="9324975" cy="41719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74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>
              <a:schemeClr val="bg1">
                <a:alpha val="33000"/>
              </a:schemeClr>
            </a:glow>
            <a:softEdge rad="622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Dyno Franchise 1963 - 2016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239B-2705-4A5A-98E4-F053DB92B352}" type="datetime1">
              <a:rPr lang="en-GB" smtClean="0"/>
              <a:pPr/>
              <a:t>28/11/2016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198C-6283-45A5-AA3E-7C9E6F14668D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0" name="Circular Arrow 9"/>
          <p:cNvSpPr/>
          <p:nvPr/>
        </p:nvSpPr>
        <p:spPr>
          <a:xfrm rot="21279011" flipV="1">
            <a:off x="1123950" y="-96483"/>
            <a:ext cx="7448550" cy="5519958"/>
          </a:xfrm>
          <a:prstGeom prst="circularArrow">
            <a:avLst>
              <a:gd name="adj1" fmla="val 13600"/>
              <a:gd name="adj2" fmla="val 906941"/>
              <a:gd name="adj3" fmla="val 19888791"/>
              <a:gd name="adj4" fmla="val 6483955"/>
              <a:gd name="adj5" fmla="val 16265"/>
            </a:avLst>
          </a:prstGeom>
          <a:solidFill>
            <a:schemeClr val="bg2"/>
          </a:solidFill>
          <a:ln>
            <a:noFill/>
          </a:ln>
          <a:effectLst>
            <a:outerShdw blurRad="50800" dist="266700" dir="8100000" algn="tr" rotWithShape="0">
              <a:prstClr val="black">
                <a:alpha val="40000"/>
              </a:prstClr>
            </a:outerShdw>
          </a:effectLst>
          <a:scene3d>
            <a:camera prst="isometricOffAxis2Top"/>
            <a:lightRig rig="threePt" dir="t"/>
          </a:scene3d>
          <a:sp3d extrusionH="76200" prstMaterial="flat">
            <a:bevelT w="95250" h="260350"/>
            <a:bevelB w="184150" h="63500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943349" y="971550"/>
            <a:ext cx="1209675" cy="504825"/>
            <a:chOff x="3295650" y="1133475"/>
            <a:chExt cx="1209675" cy="50482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933825" y="1143000"/>
              <a:ext cx="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295650" y="1133475"/>
              <a:ext cx="12096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3884232" y="454521"/>
            <a:ext cx="12858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900" dirty="0" smtClean="0"/>
          </a:p>
          <a:p>
            <a:pPr algn="ctr"/>
            <a:r>
              <a:rPr lang="en-GB" sz="900" dirty="0" smtClean="0"/>
              <a:t>Dyno Founded by Jim </a:t>
            </a:r>
            <a:r>
              <a:rPr lang="en-GB" sz="900" dirty="0" err="1" smtClean="0"/>
              <a:t>Zockoll</a:t>
            </a:r>
            <a:endParaRPr lang="en-GB" sz="9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609725" y="1536634"/>
            <a:ext cx="1209675" cy="495300"/>
            <a:chOff x="3295650" y="1133475"/>
            <a:chExt cx="1209675" cy="4953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3933825" y="1133475"/>
              <a:ext cx="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295650" y="1133475"/>
              <a:ext cx="12096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flipV="1">
            <a:off x="3169265" y="2676524"/>
            <a:ext cx="1209675" cy="1495425"/>
            <a:chOff x="3295650" y="1139825"/>
            <a:chExt cx="1209675" cy="49847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3933825" y="1143000"/>
              <a:ext cx="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95650" y="1139825"/>
              <a:ext cx="12096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 flipV="1">
            <a:off x="6286500" y="2608959"/>
            <a:ext cx="1219200" cy="1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505700" y="2505075"/>
            <a:ext cx="0" cy="2249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225666" y="1295400"/>
            <a:ext cx="721243" cy="706818"/>
            <a:chOff x="4225666" y="1295400"/>
            <a:chExt cx="721243" cy="706818"/>
          </a:xfrm>
        </p:grpSpPr>
        <p:sp>
          <p:nvSpPr>
            <p:cNvPr id="19" name="Oval 18"/>
            <p:cNvSpPr/>
            <p:nvPr/>
          </p:nvSpPr>
          <p:spPr>
            <a:xfrm>
              <a:off x="4225666" y="1295400"/>
              <a:ext cx="721243" cy="706818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  <a:effectLst>
              <a:outerShdw blurRad="152400" dist="25400" dir="5400000" sx="90000" sy="-19000" rotWithShape="0">
                <a:prstClr val="black">
                  <a:alpha val="65000"/>
                </a:prstClr>
              </a:outerShdw>
            </a:effectLst>
            <a:scene3d>
              <a:camera prst="orthographicFront"/>
              <a:lightRig rig="harsh" dir="t">
                <a:rot lat="0" lon="0" rev="9000000"/>
              </a:lightRig>
            </a:scene3d>
            <a:sp3d>
              <a:bevelT w="330200" h="171450"/>
              <a:bevelB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301745" y="1494099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chemeClr val="bg1"/>
                  </a:solidFill>
                </a:rPr>
                <a:t>1963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12941" y="2055747"/>
            <a:ext cx="1125310" cy="1102804"/>
            <a:chOff x="5312941" y="2055747"/>
            <a:chExt cx="1125310" cy="1102804"/>
          </a:xfrm>
        </p:grpSpPr>
        <p:sp>
          <p:nvSpPr>
            <p:cNvPr id="22" name="Oval 21"/>
            <p:cNvSpPr/>
            <p:nvPr/>
          </p:nvSpPr>
          <p:spPr>
            <a:xfrm>
              <a:off x="5312941" y="2055747"/>
              <a:ext cx="1125310" cy="11028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52400" dist="25400" dir="5400000" sx="90000" sy="-19000" rotWithShape="0">
                <a:prstClr val="black">
                  <a:alpha val="65000"/>
                </a:prstClr>
              </a:outerShdw>
            </a:effectLst>
            <a:scene3d>
              <a:camera prst="orthographicFront"/>
              <a:lightRig rig="harsh" dir="t">
                <a:rot lat="0" lon="0" rev="9000000"/>
              </a:lightRig>
            </a:scene3d>
            <a:sp3d>
              <a:bevelT w="539750" h="304800"/>
              <a:bevelB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13065" y="2468463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chemeClr val="bg1"/>
                  </a:solidFill>
                </a:rPr>
                <a:t>2014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89203" y="2221293"/>
            <a:ext cx="969800" cy="950404"/>
            <a:chOff x="3289203" y="2221293"/>
            <a:chExt cx="969800" cy="950404"/>
          </a:xfrm>
        </p:grpSpPr>
        <p:sp>
          <p:nvSpPr>
            <p:cNvPr id="21" name="Oval 20"/>
            <p:cNvSpPr/>
            <p:nvPr/>
          </p:nvSpPr>
          <p:spPr>
            <a:xfrm>
              <a:off x="3289203" y="2221293"/>
              <a:ext cx="969800" cy="950404"/>
            </a:xfrm>
            <a:prstGeom prst="ellipse">
              <a:avLst/>
            </a:prstGeom>
            <a:solidFill>
              <a:srgbClr val="800080"/>
            </a:solidFill>
            <a:ln>
              <a:noFill/>
            </a:ln>
            <a:effectLst>
              <a:outerShdw blurRad="152400" dist="25400" dir="5400000" sx="90000" sy="-19000" rotWithShape="0">
                <a:prstClr val="black">
                  <a:alpha val="65000"/>
                </a:prstClr>
              </a:outerShdw>
            </a:effectLst>
            <a:scene3d>
              <a:camera prst="orthographicFront"/>
              <a:lightRig rig="harsh" dir="t">
                <a:rot lat="0" lon="0" rev="9000000"/>
              </a:lightRig>
            </a:scene3d>
            <a:sp3d>
              <a:bevelT w="431800" h="266700"/>
              <a:bevelB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482996" y="2542606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chemeClr val="bg1"/>
                  </a:solidFill>
                </a:rPr>
                <a:t>2004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844416" y="1924493"/>
            <a:ext cx="851159" cy="834136"/>
            <a:chOff x="1844416" y="1924493"/>
            <a:chExt cx="851159" cy="834136"/>
          </a:xfrm>
        </p:grpSpPr>
        <p:sp>
          <p:nvSpPr>
            <p:cNvPr id="20" name="Oval 19"/>
            <p:cNvSpPr/>
            <p:nvPr/>
          </p:nvSpPr>
          <p:spPr>
            <a:xfrm>
              <a:off x="1844416" y="1924493"/>
              <a:ext cx="851159" cy="834136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  <a:effectLst>
              <a:outerShdw blurRad="152400" dist="25400" dir="5400000" sx="90000" sy="-19000" rotWithShape="0">
                <a:prstClr val="black">
                  <a:alpha val="65000"/>
                </a:prstClr>
              </a:outerShdw>
            </a:effectLst>
            <a:scene3d>
              <a:camera prst="orthographicFront"/>
              <a:lightRig rig="harsh" dir="t">
                <a:rot lat="0" lon="0" rev="9000000"/>
              </a:lightRig>
            </a:scene3d>
            <a:sp3d>
              <a:bevelT w="406400" h="285750"/>
              <a:bevelB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978889" y="2187672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chemeClr val="bg1"/>
                  </a:solidFill>
                </a:rPr>
                <a:t>1991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608008" y="1184359"/>
            <a:ext cx="1211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Dyno vans change to Orange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167548" y="4171949"/>
            <a:ext cx="1211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Dyno acquired by British Gas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505700" y="2422483"/>
            <a:ext cx="1211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New Franchise model launched</a:t>
            </a:r>
          </a:p>
        </p:txBody>
      </p:sp>
    </p:spTree>
    <p:extLst>
      <p:ext uri="{BB962C8B-B14F-4D97-AF65-F5344CB8AC3E}">
        <p14:creationId xmlns:p14="http://schemas.microsoft.com/office/powerpoint/2010/main" val="297257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9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network of two halves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6B93-18B5-4930-A2F9-9C33CFBF97E0}" type="datetime1">
              <a:rPr lang="en-GB" smtClean="0"/>
              <a:pPr/>
              <a:t>28/11/2016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198C-6283-45A5-AA3E-7C9E6F14668D}" type="slidenum">
              <a:rPr lang="en-GB" smtClean="0"/>
              <a:pPr/>
              <a:t>4</a:t>
            </a:fld>
            <a:endParaRPr lang="en-GB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25343698"/>
              </p:ext>
            </p:extLst>
          </p:nvPr>
        </p:nvGraphicFramePr>
        <p:xfrm>
          <a:off x="66675" y="1006475"/>
          <a:ext cx="4257675" cy="2822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47800" y="1371600"/>
            <a:ext cx="1680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bg2"/>
                </a:solidFill>
              </a:rPr>
              <a:t>Existing franchisees</a:t>
            </a:r>
            <a:endParaRPr lang="en-GB" sz="1200" b="1" dirty="0">
              <a:solidFill>
                <a:schemeClr val="bg2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045533206"/>
              </p:ext>
            </p:extLst>
          </p:nvPr>
        </p:nvGraphicFramePr>
        <p:xfrm>
          <a:off x="4629150" y="1006475"/>
          <a:ext cx="4257675" cy="2822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43625" y="1367224"/>
            <a:ext cx="1396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bg2"/>
                </a:solidFill>
              </a:rPr>
              <a:t>New franchisees</a:t>
            </a:r>
            <a:endParaRPr lang="en-GB" sz="1200" b="1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71975" y="1085851"/>
            <a:ext cx="1771650" cy="548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695950" y="1009650"/>
            <a:ext cx="2543175" cy="323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14097337"/>
              </p:ext>
            </p:extLst>
          </p:nvPr>
        </p:nvGraphicFramePr>
        <p:xfrm>
          <a:off x="5853112" y="1274550"/>
          <a:ext cx="3071813" cy="264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99218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7284E-6 L 0.15938 -1.728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7284E-6 L -0.13125 -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-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Graphic spid="8" grpId="0">
        <p:bldAsOne/>
      </p:bldGraphic>
      <p:bldP spid="10" grpId="0"/>
      <p:bldP spid="16" grpId="0" animBg="1"/>
      <p:bldP spid="17" grpId="0" animBg="1"/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576" y="289392"/>
            <a:ext cx="6300000" cy="857250"/>
          </a:xfrm>
        </p:spPr>
        <p:txBody>
          <a:bodyPr/>
          <a:lstStyle/>
          <a:p>
            <a:r>
              <a:rPr lang="en-GB" dirty="0" smtClean="0"/>
              <a:t>Terms of Trade (</a:t>
            </a:r>
            <a:r>
              <a:rPr lang="en-GB" dirty="0" err="1" smtClean="0"/>
              <a:t>ToT</a:t>
            </a:r>
            <a:r>
              <a:rPr lang="en-GB" dirty="0" smtClean="0"/>
              <a:t>) – Primary Objectives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723E-9BC6-A54D-B3DD-C84F5C9547E6}" type="slidenum">
              <a:rPr lang="en-US" smtClean="0"/>
              <a:pPr/>
              <a:t>5</a:t>
            </a:fld>
            <a:r>
              <a:rPr lang="en-US" smtClean="0"/>
              <a:t> | © Dyno 2014 | </a:t>
            </a:r>
            <a:r>
              <a:rPr lang="en-US" smtClean="0">
                <a:solidFill>
                  <a:srgbClr val="FE370F"/>
                </a:solidFill>
              </a:rPr>
              <a:t>National services delivered by local experts</a:t>
            </a:r>
            <a:endParaRPr lang="en-US">
              <a:solidFill>
                <a:srgbClr val="FE370F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04839004"/>
              </p:ext>
            </p:extLst>
          </p:nvPr>
        </p:nvGraphicFramePr>
        <p:xfrm>
          <a:off x="1360224" y="900752"/>
          <a:ext cx="6337110" cy="3452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227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07168289"/>
              </p:ext>
            </p:extLst>
          </p:nvPr>
        </p:nvGraphicFramePr>
        <p:xfrm>
          <a:off x="1360224" y="900752"/>
          <a:ext cx="6337110" cy="3452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3033954" y="900752"/>
          <a:ext cx="1497102" cy="3452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576" y="289392"/>
            <a:ext cx="6300000" cy="857250"/>
          </a:xfrm>
        </p:spPr>
        <p:txBody>
          <a:bodyPr/>
          <a:lstStyle/>
          <a:p>
            <a:r>
              <a:rPr lang="en-GB" dirty="0" smtClean="0"/>
              <a:t>Terms of Trade (</a:t>
            </a:r>
            <a:r>
              <a:rPr lang="en-GB" dirty="0" err="1" smtClean="0"/>
              <a:t>ToT</a:t>
            </a:r>
            <a:r>
              <a:rPr lang="en-GB" dirty="0" smtClean="0"/>
              <a:t>) – The Challenge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723E-9BC6-A54D-B3DD-C84F5C9547E6}" type="slidenum">
              <a:rPr lang="en-US" smtClean="0"/>
              <a:pPr/>
              <a:t>6</a:t>
            </a:fld>
            <a:r>
              <a:rPr lang="en-US" smtClean="0"/>
              <a:t> | © Dyno 2014 | </a:t>
            </a:r>
            <a:r>
              <a:rPr lang="en-US" smtClean="0">
                <a:solidFill>
                  <a:srgbClr val="FE370F"/>
                </a:solidFill>
              </a:rPr>
              <a:t>National services delivered by local experts</a:t>
            </a:r>
            <a:endParaRPr lang="en-US">
              <a:solidFill>
                <a:srgbClr val="FE37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68405E-6 L -0.30017 3.68405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277058" y="900752"/>
          <a:ext cx="1497102" cy="3452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576" y="289392"/>
            <a:ext cx="6300000" cy="857250"/>
          </a:xfrm>
        </p:spPr>
        <p:txBody>
          <a:bodyPr/>
          <a:lstStyle/>
          <a:p>
            <a:r>
              <a:rPr lang="en-GB" dirty="0" err="1" smtClean="0"/>
              <a:t>ToT</a:t>
            </a:r>
            <a:r>
              <a:rPr lang="en-GB" dirty="0" smtClean="0"/>
              <a:t> – Primary Objectives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723E-9BC6-A54D-B3DD-C84F5C9547E6}" type="slidenum">
              <a:rPr lang="en-US" smtClean="0"/>
              <a:pPr/>
              <a:t>7</a:t>
            </a:fld>
            <a:r>
              <a:rPr lang="en-US" smtClean="0"/>
              <a:t> | © Dyno 2014 | </a:t>
            </a:r>
            <a:r>
              <a:rPr lang="en-US" smtClean="0">
                <a:solidFill>
                  <a:srgbClr val="FE370F"/>
                </a:solidFill>
              </a:rPr>
              <a:t>National services delivered by local experts</a:t>
            </a:r>
            <a:endParaRPr lang="en-US">
              <a:solidFill>
                <a:srgbClr val="FE370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1580" y="322849"/>
            <a:ext cx="5589678" cy="57880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E370F"/>
                </a:solidFill>
                <a:effectLst/>
                <a:uLnTx/>
                <a:uFillTx/>
                <a:latin typeface="Avenir LT Std 85 Heavy"/>
                <a:ea typeface="+mj-ea"/>
                <a:cs typeface="Avenir LT Std 85 Heavy"/>
              </a:rPr>
              <a:t>ToT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370F"/>
                </a:solidFill>
                <a:effectLst/>
                <a:uLnTx/>
                <a:uFillTx/>
                <a:latin typeface="Avenir LT Std 85 Heavy"/>
                <a:ea typeface="+mj-ea"/>
                <a:cs typeface="Avenir LT Std 85 Heavy"/>
              </a:rPr>
              <a:t> – Increasing Franchise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rgbClr val="FE370F"/>
                </a:solidFill>
                <a:effectLst/>
                <a:uLnTx/>
                <a:uFillTx/>
                <a:latin typeface="Avenir LT Std 85 Heavy"/>
                <a:ea typeface="+mj-ea"/>
                <a:cs typeface="Avenir LT Std 85 Heavy"/>
              </a:rPr>
              <a:t> Profitability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E370F"/>
              </a:solidFill>
              <a:effectLst/>
              <a:uLnTx/>
              <a:uFillTx/>
              <a:latin typeface="Avenir LT Std 85 Heavy"/>
              <a:ea typeface="+mj-ea"/>
              <a:cs typeface="Avenir LT Std 85 Heavy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92784" y="1834389"/>
            <a:ext cx="5137309" cy="2243777"/>
            <a:chOff x="1792032" y="1571625"/>
            <a:chExt cx="5137309" cy="2243777"/>
          </a:xfrm>
        </p:grpSpPr>
        <p:sp>
          <p:nvSpPr>
            <p:cNvPr id="11" name="Isosceles Triangle 10"/>
            <p:cNvSpPr/>
            <p:nvPr/>
          </p:nvSpPr>
          <p:spPr>
            <a:xfrm>
              <a:off x="3624902" y="3091502"/>
              <a:ext cx="1257300" cy="723900"/>
            </a:xfrm>
            <a:prstGeom prst="triangle">
              <a:avLst>
                <a:gd name="adj" fmla="val 50000"/>
              </a:avLst>
            </a:prstGeom>
            <a:solidFill>
              <a:srgbClr val="36424A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 rot="926587">
              <a:off x="1792032" y="2965552"/>
              <a:ext cx="5000625" cy="1384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5870186" y="2438400"/>
              <a:ext cx="1059155" cy="105915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300" dirty="0" smtClean="0"/>
            </a:p>
            <a:p>
              <a:pPr algn="ctr"/>
              <a:r>
                <a:rPr lang="en-GB" sz="1300" dirty="0" smtClean="0"/>
                <a:t>Franchise Profit</a:t>
              </a:r>
            </a:p>
            <a:p>
              <a:pPr algn="ctr"/>
              <a:endParaRPr lang="en-GB" sz="14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2044842" y="1571625"/>
              <a:ext cx="838200" cy="838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 smtClean="0"/>
                <a:t>Dyno Profit</a:t>
              </a:r>
            </a:p>
          </p:txBody>
        </p:sp>
      </p:grpSp>
      <p:sp>
        <p:nvSpPr>
          <p:cNvPr id="15" name="Curved Down Arrow 14"/>
          <p:cNvSpPr/>
          <p:nvPr/>
        </p:nvSpPr>
        <p:spPr>
          <a:xfrm rot="993988">
            <a:off x="3872645" y="1335799"/>
            <a:ext cx="3338659" cy="1097406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4701962" y="1877355"/>
            <a:ext cx="1114996" cy="1102385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Up Arrow 16"/>
          <p:cNvSpPr/>
          <p:nvPr/>
        </p:nvSpPr>
        <p:spPr>
          <a:xfrm>
            <a:off x="7980179" y="2701163"/>
            <a:ext cx="481434" cy="1059155"/>
          </a:xfrm>
          <a:prstGeom prst="up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Equal 17"/>
          <p:cNvSpPr/>
          <p:nvPr/>
        </p:nvSpPr>
        <p:spPr>
          <a:xfrm>
            <a:off x="2156347" y="1959243"/>
            <a:ext cx="662863" cy="517864"/>
          </a:xfrm>
          <a:prstGeom prst="mathEqual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3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90250"/>
            <a:ext cx="6300000" cy="462225"/>
          </a:xfrm>
        </p:spPr>
        <p:txBody>
          <a:bodyPr/>
          <a:lstStyle/>
          <a:p>
            <a:r>
              <a:rPr lang="en-GB" dirty="0" smtClean="0"/>
              <a:t>Financial Model Comparison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723E-9BC6-A54D-B3DD-C84F5C9547E6}" type="slidenum">
              <a:rPr lang="en-US" smtClean="0"/>
              <a:pPr/>
              <a:t>8</a:t>
            </a:fld>
            <a:r>
              <a:rPr lang="en-US" dirty="0" smtClean="0"/>
              <a:t> | © Dyno 2014 | </a:t>
            </a:r>
            <a:r>
              <a:rPr lang="en-US" dirty="0" smtClean="0">
                <a:solidFill>
                  <a:srgbClr val="FE370F"/>
                </a:solidFill>
              </a:rPr>
              <a:t>National services delivered by local experts</a:t>
            </a:r>
            <a:endParaRPr lang="en-US" dirty="0">
              <a:solidFill>
                <a:srgbClr val="FE370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700" y="1541680"/>
            <a:ext cx="1447800" cy="7311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Growth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266700" y="2198906"/>
            <a:ext cx="1447800" cy="2095500"/>
          </a:xfrm>
          <a:prstGeom prst="rect">
            <a:avLst/>
          </a:prstGeom>
          <a:solidFill>
            <a:srgbClr val="FE37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Existing</a:t>
            </a:r>
          </a:p>
          <a:p>
            <a:pPr algn="ctr"/>
            <a:r>
              <a:rPr lang="en-GB" dirty="0" smtClean="0"/>
              <a:t>T/O</a:t>
            </a:r>
            <a:endParaRPr lang="en-GB" dirty="0"/>
          </a:p>
        </p:txBody>
      </p:sp>
      <p:sp>
        <p:nvSpPr>
          <p:cNvPr id="16" name="Right Brace 15"/>
          <p:cNvSpPr/>
          <p:nvPr/>
        </p:nvSpPr>
        <p:spPr>
          <a:xfrm>
            <a:off x="1762125" y="1552576"/>
            <a:ext cx="342900" cy="2741830"/>
          </a:xfrm>
          <a:prstGeom prst="rightBrace">
            <a:avLst>
              <a:gd name="adj1" fmla="val 8333"/>
              <a:gd name="adj2" fmla="val 5034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1981200" y="2582049"/>
            <a:ext cx="7223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Royalty</a:t>
            </a:r>
          </a:p>
          <a:p>
            <a:pPr algn="ctr"/>
            <a:r>
              <a:rPr lang="en-GB" sz="1400" dirty="0" smtClean="0"/>
              <a:t>Av.</a:t>
            </a:r>
          </a:p>
          <a:p>
            <a:pPr algn="ctr"/>
            <a:r>
              <a:rPr lang="en-GB" sz="1400" dirty="0" smtClean="0"/>
              <a:t>21.6%</a:t>
            </a:r>
            <a:endParaRPr lang="en-GB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29992" y="1009649"/>
            <a:ext cx="1120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/>
              <a:t>Original</a:t>
            </a:r>
          </a:p>
          <a:p>
            <a:pPr algn="ctr"/>
            <a:r>
              <a:rPr lang="en-GB" sz="1400" b="1" dirty="0" smtClean="0"/>
              <a:t>Agreement</a:t>
            </a:r>
            <a:endParaRPr lang="en-GB" sz="1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952750" y="1219856"/>
            <a:ext cx="2520685" cy="3085445"/>
            <a:chOff x="2952750" y="1219856"/>
            <a:chExt cx="2520685" cy="3085445"/>
          </a:xfrm>
        </p:grpSpPr>
        <p:grpSp>
          <p:nvGrpSpPr>
            <p:cNvPr id="26" name="Group 25"/>
            <p:cNvGrpSpPr/>
            <p:nvPr/>
          </p:nvGrpSpPr>
          <p:grpSpPr>
            <a:xfrm>
              <a:off x="2952750" y="1219856"/>
              <a:ext cx="2520685" cy="3085445"/>
              <a:chOff x="2952750" y="1219856"/>
              <a:chExt cx="2520685" cy="3085445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6" name="Rectangle 5"/>
              <p:cNvSpPr/>
              <p:nvPr/>
            </p:nvSpPr>
            <p:spPr>
              <a:xfrm>
                <a:off x="2952750" y="1552575"/>
                <a:ext cx="1447800" cy="73114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Growth</a:t>
                </a:r>
                <a:endParaRPr lang="en-GB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952750" y="2209801"/>
                <a:ext cx="1447800" cy="2095500"/>
              </a:xfrm>
              <a:prstGeom prst="rect">
                <a:avLst/>
              </a:prstGeom>
              <a:solidFill>
                <a:srgbClr val="FE370F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Existing</a:t>
                </a:r>
              </a:p>
              <a:p>
                <a:pPr algn="ctr"/>
                <a:r>
                  <a:rPr lang="en-GB" dirty="0" smtClean="0"/>
                  <a:t>T/O</a:t>
                </a:r>
                <a:endParaRPr lang="en-GB" dirty="0"/>
              </a:p>
            </p:txBody>
          </p:sp>
          <p:sp>
            <p:nvSpPr>
              <p:cNvPr id="9" name="Right Brace 8"/>
              <p:cNvSpPr/>
              <p:nvPr/>
            </p:nvSpPr>
            <p:spPr>
              <a:xfrm>
                <a:off x="4457700" y="2283717"/>
                <a:ext cx="390525" cy="2021583"/>
              </a:xfrm>
              <a:prstGeom prst="rightBrace">
                <a:avLst>
                  <a:gd name="adj1" fmla="val 8333"/>
                  <a:gd name="adj2" fmla="val 50000"/>
                </a:avLst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" name="Right Brace 9"/>
              <p:cNvSpPr/>
              <p:nvPr/>
            </p:nvSpPr>
            <p:spPr>
              <a:xfrm>
                <a:off x="4457700" y="1552575"/>
                <a:ext cx="390525" cy="657226"/>
              </a:xfrm>
              <a:prstGeom prst="rightBrace">
                <a:avLst>
                  <a:gd name="adj1" fmla="val 8333"/>
                  <a:gd name="adj2" fmla="val 50000"/>
                </a:avLst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751058" y="2941856"/>
                <a:ext cx="722377" cy="73866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smtClean="0"/>
                  <a:t>Royalty</a:t>
                </a:r>
              </a:p>
              <a:p>
                <a:pPr algn="ctr"/>
                <a:r>
                  <a:rPr lang="en-GB" sz="1400" dirty="0" smtClean="0"/>
                  <a:t>Av.</a:t>
                </a:r>
              </a:p>
              <a:p>
                <a:pPr algn="ctr"/>
                <a:r>
                  <a:rPr lang="en-GB" sz="1400" dirty="0" smtClean="0"/>
                  <a:t>21.6%</a:t>
                </a:r>
                <a:endParaRPr lang="en-GB" sz="14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824384" y="1732180"/>
                <a:ext cx="404278" cy="30777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smtClean="0"/>
                  <a:t>5%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020004" y="1219856"/>
                <a:ext cx="1309975" cy="30777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b="1" dirty="0" smtClean="0"/>
                  <a:t>Pilot Scheme</a:t>
                </a:r>
              </a:p>
            </p:txBody>
          </p:sp>
        </p:grpSp>
        <p:sp>
          <p:nvSpPr>
            <p:cNvPr id="28" name="Right Brace 27"/>
            <p:cNvSpPr/>
            <p:nvPr/>
          </p:nvSpPr>
          <p:spPr>
            <a:xfrm>
              <a:off x="4471987" y="1527633"/>
              <a:ext cx="342900" cy="682168"/>
            </a:xfrm>
            <a:prstGeom prst="rightBrace">
              <a:avLst>
                <a:gd name="adj1" fmla="val 8333"/>
                <a:gd name="adj2" fmla="val 50348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ight Brace 28"/>
            <p:cNvSpPr/>
            <p:nvPr/>
          </p:nvSpPr>
          <p:spPr>
            <a:xfrm>
              <a:off x="4481512" y="2283718"/>
              <a:ext cx="342900" cy="2001164"/>
            </a:xfrm>
            <a:prstGeom prst="rightBrace">
              <a:avLst>
                <a:gd name="adj1" fmla="val 8333"/>
                <a:gd name="adj2" fmla="val 50348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95496" y="1087163"/>
            <a:ext cx="2836998" cy="3218138"/>
            <a:chOff x="5695496" y="1087163"/>
            <a:chExt cx="2836998" cy="3218138"/>
          </a:xfrm>
        </p:grpSpPr>
        <p:sp>
          <p:nvSpPr>
            <p:cNvPr id="7" name="Rectangle 6"/>
            <p:cNvSpPr/>
            <p:nvPr/>
          </p:nvSpPr>
          <p:spPr>
            <a:xfrm>
              <a:off x="5695496" y="1552575"/>
              <a:ext cx="1395963" cy="73114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Growth</a:t>
              </a:r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695951" y="2198906"/>
              <a:ext cx="1395508" cy="2095500"/>
            </a:xfrm>
            <a:prstGeom prst="rect">
              <a:avLst/>
            </a:prstGeom>
            <a:solidFill>
              <a:srgbClr val="FE370F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1950" lvl="1" algn="ctr"/>
              <a:r>
                <a:rPr lang="en-GB" dirty="0" smtClean="0"/>
                <a:t>Existing</a:t>
              </a:r>
            </a:p>
            <a:p>
              <a:pPr marL="361950" lvl="1" algn="ctr"/>
              <a:r>
                <a:rPr lang="en-GB" dirty="0" smtClean="0"/>
                <a:t>T/O</a:t>
              </a:r>
              <a:endParaRPr lang="en-GB" dirty="0"/>
            </a:p>
          </p:txBody>
        </p:sp>
        <p:sp>
          <p:nvSpPr>
            <p:cNvPr id="11" name="Right Brace 10"/>
            <p:cNvSpPr/>
            <p:nvPr/>
          </p:nvSpPr>
          <p:spPr>
            <a:xfrm>
              <a:off x="7248525" y="1552575"/>
              <a:ext cx="352425" cy="2752726"/>
            </a:xfrm>
            <a:prstGeom prst="rightBrace">
              <a:avLst>
                <a:gd name="adj1" fmla="val 8333"/>
                <a:gd name="adj2" fmla="val 50000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11061" y="2518321"/>
              <a:ext cx="1021433" cy="116955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/>
                <a:t>MSF 7.5%</a:t>
              </a:r>
            </a:p>
            <a:p>
              <a:pPr algn="ctr"/>
              <a:endParaRPr lang="en-GB" sz="1400" dirty="0"/>
            </a:p>
            <a:p>
              <a:pPr algn="ctr"/>
              <a:r>
                <a:rPr lang="en-GB" sz="1400" dirty="0" smtClean="0"/>
                <a:t>Can</a:t>
              </a:r>
            </a:p>
            <a:p>
              <a:pPr algn="ctr"/>
              <a:r>
                <a:rPr lang="en-GB" sz="1400" dirty="0" smtClean="0"/>
                <a:t>Reduce</a:t>
              </a:r>
            </a:p>
            <a:p>
              <a:pPr algn="ctr"/>
              <a:r>
                <a:rPr lang="en-GB" sz="1400" dirty="0" smtClean="0"/>
                <a:t>to 5%</a:t>
              </a:r>
              <a:endParaRPr lang="en-GB" sz="1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95950" y="2200277"/>
              <a:ext cx="338233" cy="2084604"/>
            </a:xfrm>
            <a:prstGeom prst="rect">
              <a:avLst/>
            </a:prstGeom>
            <a:solidFill>
              <a:srgbClr val="000066"/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Territory Fee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68947" y="1087163"/>
              <a:ext cx="525208" cy="52322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 smtClean="0"/>
                <a:t>New</a:t>
              </a:r>
            </a:p>
            <a:p>
              <a:pPr algn="ctr"/>
              <a:r>
                <a:rPr lang="en-GB" sz="1400" b="1" dirty="0" smtClean="0"/>
                <a:t>ToT</a:t>
              </a:r>
            </a:p>
          </p:txBody>
        </p:sp>
        <p:sp>
          <p:nvSpPr>
            <p:cNvPr id="30" name="Right Brace 29"/>
            <p:cNvSpPr/>
            <p:nvPr/>
          </p:nvSpPr>
          <p:spPr>
            <a:xfrm>
              <a:off x="7181850" y="1563470"/>
              <a:ext cx="342900" cy="2741830"/>
            </a:xfrm>
            <a:prstGeom prst="rightBrace">
              <a:avLst>
                <a:gd name="adj1" fmla="val 8333"/>
                <a:gd name="adj2" fmla="val 50348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60987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432000" y="290250"/>
            <a:ext cx="6300000" cy="857250"/>
          </a:xfrm>
        </p:spPr>
        <p:txBody>
          <a:bodyPr/>
          <a:lstStyle/>
          <a:p>
            <a:r>
              <a:rPr lang="en-GB" dirty="0" smtClean="0"/>
              <a:t>Driving </a:t>
            </a:r>
            <a:r>
              <a:rPr lang="en-GB" dirty="0" smtClean="0"/>
              <a:t>Profitability (actual case study) </a:t>
            </a:r>
            <a:endParaRPr lang="en-GB" dirty="0"/>
          </a:p>
        </p:txBody>
      </p:sp>
      <p:graphicFrame>
        <p:nvGraphicFramePr>
          <p:cNvPr id="35" name="Chart 34"/>
          <p:cNvGraphicFramePr/>
          <p:nvPr>
            <p:extLst>
              <p:ext uri="{D42A27DB-BD31-4B8C-83A1-F6EECF244321}">
                <p14:modId xmlns:p14="http://schemas.microsoft.com/office/powerpoint/2010/main" val="193623519"/>
              </p:ext>
            </p:extLst>
          </p:nvPr>
        </p:nvGraphicFramePr>
        <p:xfrm>
          <a:off x="51000" y="2146629"/>
          <a:ext cx="7305894" cy="3063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2001848662"/>
              </p:ext>
            </p:extLst>
          </p:nvPr>
        </p:nvGraphicFramePr>
        <p:xfrm>
          <a:off x="2206524" y="728884"/>
          <a:ext cx="2288108" cy="1802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 rot="3180981">
            <a:off x="2742235" y="1152305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Royalty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63855" y="1606733"/>
            <a:ext cx="997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Turnover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2913" y="1943120"/>
            <a:ext cx="1271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</a:rPr>
              <a:t>Previous</a:t>
            </a:r>
            <a:endParaRPr lang="en-GB" sz="1000" b="1" dirty="0">
              <a:solidFill>
                <a:schemeClr val="bg1"/>
              </a:solidFill>
            </a:endParaRP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3915510896"/>
              </p:ext>
            </p:extLst>
          </p:nvPr>
        </p:nvGraphicFramePr>
        <p:xfrm>
          <a:off x="3746475" y="690714"/>
          <a:ext cx="2537328" cy="183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544644" y="1606733"/>
            <a:ext cx="997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Turnover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4728257">
            <a:off x="4717877" y="839465"/>
            <a:ext cx="392729" cy="259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MSF</a:t>
            </a:r>
            <a:endParaRPr lang="en-GB" sz="1400" dirty="0"/>
          </a:p>
        </p:txBody>
      </p:sp>
      <p:sp>
        <p:nvSpPr>
          <p:cNvPr id="28" name="TextBox 27"/>
          <p:cNvSpPr txBox="1"/>
          <p:nvPr/>
        </p:nvSpPr>
        <p:spPr>
          <a:xfrm rot="2966767">
            <a:off x="4418417" y="1041636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TF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71928" y="1945287"/>
            <a:ext cx="12714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err="1" smtClean="0">
                <a:solidFill>
                  <a:schemeClr val="bg1"/>
                </a:solidFill>
              </a:rPr>
              <a:t>ToT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36" name="Down Arrow Callout 35"/>
          <p:cNvSpPr/>
          <p:nvPr/>
        </p:nvSpPr>
        <p:spPr>
          <a:xfrm>
            <a:off x="480163" y="3421632"/>
            <a:ext cx="1112128" cy="724618"/>
          </a:xfrm>
          <a:prstGeom prst="downArrowCallout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7% Net Profit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7" name="Down Arrow Callout 36"/>
          <p:cNvSpPr/>
          <p:nvPr/>
        </p:nvSpPr>
        <p:spPr>
          <a:xfrm rot="5400000">
            <a:off x="7263971" y="2291184"/>
            <a:ext cx="1427170" cy="1115163"/>
          </a:xfrm>
          <a:prstGeom prst="downArrowCallout">
            <a:avLst>
              <a:gd name="adj1" fmla="val 13042"/>
              <a:gd name="adj2" fmla="val 20837"/>
              <a:gd name="adj3" fmla="val 20718"/>
              <a:gd name="adj4" fmla="val 70237"/>
            </a:avLst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22% Net Profit</a:t>
            </a:r>
          </a:p>
          <a:p>
            <a:pPr algn="ctr"/>
            <a:r>
              <a:rPr lang="en-GB" sz="800" b="1" dirty="0" smtClean="0">
                <a:solidFill>
                  <a:schemeClr val="bg1"/>
                </a:solidFill>
              </a:rPr>
              <a:t>(additional operating costs not factored</a:t>
            </a:r>
            <a:r>
              <a:rPr lang="en-GB" sz="800" dirty="0" smtClean="0">
                <a:solidFill>
                  <a:schemeClr val="tx1"/>
                </a:solidFill>
              </a:rPr>
              <a:t>)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20592846">
            <a:off x="3620867" y="3212393"/>
            <a:ext cx="3187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Profit growing at 3x rate of turnover</a:t>
            </a:r>
            <a:endParaRPr lang="en-GB" sz="1600" dirty="0">
              <a:solidFill>
                <a:schemeClr val="bg1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1838326" y="2734568"/>
            <a:ext cx="28574" cy="2817257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42840" y="2850772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Previous</a:t>
            </a:r>
            <a:endParaRPr lang="en-GB" sz="1400" dirty="0"/>
          </a:p>
        </p:txBody>
      </p:sp>
      <p:sp>
        <p:nvSpPr>
          <p:cNvPr id="4" name="Freeform 3"/>
          <p:cNvSpPr/>
          <p:nvPr/>
        </p:nvSpPr>
        <p:spPr>
          <a:xfrm>
            <a:off x="1809750" y="2457450"/>
            <a:ext cx="5610225" cy="1752600"/>
          </a:xfrm>
          <a:custGeom>
            <a:avLst/>
            <a:gdLst>
              <a:gd name="connsiteX0" fmla="*/ 0 w 5610225"/>
              <a:gd name="connsiteY0" fmla="*/ 1752600 h 1752600"/>
              <a:gd name="connsiteX1" fmla="*/ 5610225 w 5610225"/>
              <a:gd name="connsiteY1" fmla="*/ 866775 h 1752600"/>
              <a:gd name="connsiteX2" fmla="*/ 5600700 w 5610225"/>
              <a:gd name="connsiteY2" fmla="*/ 0 h 1752600"/>
              <a:gd name="connsiteX3" fmla="*/ 0 w 5610225"/>
              <a:gd name="connsiteY3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0225" h="1752600">
                <a:moveTo>
                  <a:pt x="0" y="1752600"/>
                </a:moveTo>
                <a:lnTo>
                  <a:pt x="5610225" y="866775"/>
                </a:lnTo>
                <a:lnTo>
                  <a:pt x="5600700" y="0"/>
                </a:lnTo>
                <a:lnTo>
                  <a:pt x="0" y="17526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3994403" y="2850772"/>
            <a:ext cx="482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ToT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991963" y="1112123"/>
            <a:ext cx="2495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Under the new scheme 92.5% of new revenue is retained by the franchisee</a:t>
            </a:r>
            <a:endParaRPr lang="en-GB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72275" y="1358343"/>
            <a:ext cx="2333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/>
              <a:t>Previously around 78.4% was retained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9922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  <p:bldP spid="25" grpId="0"/>
      <p:bldP spid="29" grpId="0"/>
      <p:bldGraphic spid="21" grpId="0">
        <p:bldAsOne/>
      </p:bldGraphic>
      <p:bldP spid="26" grpId="0"/>
      <p:bldP spid="27" grpId="0"/>
      <p:bldP spid="30" grpId="0"/>
      <p:bldP spid="37" grpId="0" animBg="1"/>
      <p:bldP spid="4" grpId="0" animBg="1"/>
      <p:bldP spid="5" grpId="0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Dyno">
      <a:dk1>
        <a:srgbClr val="2E434E"/>
      </a:dk1>
      <a:lt1>
        <a:sysClr val="window" lastClr="FFFFFF"/>
      </a:lt1>
      <a:dk2>
        <a:srgbClr val="FE370F"/>
      </a:dk2>
      <a:lt2>
        <a:srgbClr val="FE370F"/>
      </a:lt2>
      <a:accent1>
        <a:srgbClr val="FE370F"/>
      </a:accent1>
      <a:accent2>
        <a:srgbClr val="2E434E"/>
      </a:accent2>
      <a:accent3>
        <a:srgbClr val="939598"/>
      </a:accent3>
      <a:accent4>
        <a:srgbClr val="000000"/>
      </a:accent4>
      <a:accent5>
        <a:srgbClr val="636466"/>
      </a:accent5>
      <a:accent6>
        <a:srgbClr val="939598"/>
      </a:accent6>
      <a:hlink>
        <a:srgbClr val="FE370F"/>
      </a:hlink>
      <a:folHlink>
        <a:srgbClr val="636466"/>
      </a:folHlink>
    </a:clrScheme>
    <a:fontScheme name="Dyno">
      <a:majorFont>
        <a:latin typeface="Avenir LT Std 55 Roman"/>
        <a:ea typeface=""/>
        <a:cs typeface=""/>
      </a:majorFont>
      <a:minorFont>
        <a:latin typeface="Avenir LT Std 45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CentricaPageReviewDate xmlns="0ed3690d-5698-44c8-abd6-b8e00dae8a8b">2016-01-07T00:00:00+00:00</CentricaPageReviewDate>
    <TaxKeywordTaxHTField xmlns="041a93ba-2ac1-4433-81c9-c3ec504e5759">
      <Terms xmlns="http://schemas.microsoft.com/office/infopath/2007/PartnerControls"/>
    </TaxKeywordTaxHTField>
    <PublishingContact xmlns="http://schemas.microsoft.com/sharepoint/v3">
      <UserInfo>
        <DisplayName/>
        <AccountId xsi:nil="true"/>
        <AccountType/>
      </UserInfo>
    </PublishingContact>
    <TaxCatchAll xmlns="0ed3690d-5698-44c8-abd6-b8e00dae8a8b"/>
  </documentManagement>
</p:properties>
</file>

<file path=customXml/item3.xml><?xml version="1.0" encoding="utf-8"?>
<?mso-contentType ?>
<SharedContentType xmlns="Microsoft.SharePoint.Taxonomy.ContentTypeSync" SourceId="463713d0-9c41-4e10-a9f6-53b1650ad976" ContentTypeId="0x010100E6805F4852A8433086F6BC7FF7A7A326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entrica Document" ma:contentTypeID="0x010100E6805F4852A8433086F6BC7FF7A7A3260083F80E8904501F42B9A2CA45BAAC6942" ma:contentTypeVersion="4" ma:contentTypeDescription="Create a new document." ma:contentTypeScope="" ma:versionID="614abe229d5a11f94f71df6aee865ff6">
  <xsd:schema xmlns:xsd="http://www.w3.org/2001/XMLSchema" xmlns:xs="http://www.w3.org/2001/XMLSchema" xmlns:p="http://schemas.microsoft.com/office/2006/metadata/properties" xmlns:ns1="http://schemas.microsoft.com/sharepoint/v3" xmlns:ns2="041a93ba-2ac1-4433-81c9-c3ec504e5759" xmlns:ns3="0ed3690d-5698-44c8-abd6-b8e00dae8a8b" targetNamespace="http://schemas.microsoft.com/office/2006/metadata/properties" ma:root="true" ma:fieldsID="c7ad94092bf7f4d6b86db2a4f60078c4" ns1:_="" ns2:_="" ns3:_="">
    <xsd:import namespace="http://schemas.microsoft.com/sharepoint/v3"/>
    <xsd:import namespace="041a93ba-2ac1-4433-81c9-c3ec504e5759"/>
    <xsd:import namespace="0ed3690d-5698-44c8-abd6-b8e00dae8a8b"/>
    <xsd:element name="properties">
      <xsd:complexType>
        <xsd:sequence>
          <xsd:element name="documentManagement">
            <xsd:complexType>
              <xsd:all>
                <xsd:element ref="ns1:PublishingContact" minOccurs="0"/>
                <xsd:element ref="ns2:TaxKeywordTaxHTField" minOccurs="0"/>
                <xsd:element ref="ns3:CentricaPageReviewDate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Contact" ma:index="8" nillable="true" ma:displayName="Contact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a93ba-2ac1-4433-81c9-c3ec504e5759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463713d0-9c41-4e10-a9f6-53b1650ad97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d3690d-5698-44c8-abd6-b8e00dae8a8b" elementFormDefault="qualified">
    <xsd:import namespace="http://schemas.microsoft.com/office/2006/documentManagement/types"/>
    <xsd:import namespace="http://schemas.microsoft.com/office/infopath/2007/PartnerControls"/>
    <xsd:element name="CentricaPageReviewDate" ma:index="11" ma:displayName="Review Date" ma:internalName="CentricaPageReviewDate">
      <xsd:simpleType>
        <xsd:restriction base="dms:DateTime"/>
      </xsd:simpleType>
    </xsd:element>
    <xsd:element name="TaxCatchAll" ma:index="12" nillable="true" ma:displayName="Taxonomy Catch All Column" ma:description="" ma:hidden="true" ma:list="{db75b3d5-89f3-4289-92f4-174910d6b530}" ma:internalName="TaxCatchAll" ma:showField="CatchAllData" ma:web="0ed3690d-5698-44c8-abd6-b8e00dae8a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5E4D3E-8212-4C6B-B138-1E134D9A83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A8062B-25EC-444F-8EAE-74FC09051BB8}">
  <ds:schemaRefs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0ed3690d-5698-44c8-abd6-b8e00dae8a8b"/>
    <ds:schemaRef ds:uri="041a93ba-2ac1-4433-81c9-c3ec504e5759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145A247-8A12-459E-8E4D-7DDCA99CCA51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0E918F88-0896-4F70-9ABF-5346351E41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41a93ba-2ac1-4433-81c9-c3ec504e5759"/>
    <ds:schemaRef ds:uri="0ed3690d-5698-44c8-abd6-b8e00dae8a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4685</TotalTime>
  <Words>664</Words>
  <Application>Microsoft Office PowerPoint</Application>
  <PresentationFormat>On-screen Show (16:9)</PresentationFormat>
  <Paragraphs>227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Avenir LT Std 85 Heavy</vt:lpstr>
      <vt:lpstr>BG Flame</vt:lpstr>
      <vt:lpstr>MS PGothic</vt:lpstr>
      <vt:lpstr>Avenir LT Std 55 Roman</vt:lpstr>
      <vt:lpstr>Avenir LT Std 45 Book</vt:lpstr>
      <vt:lpstr>Office Theme</vt:lpstr>
      <vt:lpstr>PowerPoint Presentation</vt:lpstr>
      <vt:lpstr>Motivating Existing Franchisees</vt:lpstr>
      <vt:lpstr>Dyno Franchise 1963 - 2016</vt:lpstr>
      <vt:lpstr>A network of two halves</vt:lpstr>
      <vt:lpstr>Terms of Trade (ToT) – Primary Objectives</vt:lpstr>
      <vt:lpstr>Terms of Trade (ToT) – The Challenge</vt:lpstr>
      <vt:lpstr>ToT – Primary Objectives</vt:lpstr>
      <vt:lpstr>Financial Model Comparison</vt:lpstr>
      <vt:lpstr>Driving Profitability (actual case study) </vt:lpstr>
      <vt:lpstr>ToT – Behaviours and Performance</vt:lpstr>
      <vt:lpstr>The Results</vt:lpstr>
      <vt:lpstr>Summary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</dc:creator>
  <cp:lastModifiedBy>Dawson, Nigel</cp:lastModifiedBy>
  <cp:revision>140</cp:revision>
  <dcterms:created xsi:type="dcterms:W3CDTF">2014-09-19T01:20:01Z</dcterms:created>
  <dcterms:modified xsi:type="dcterms:W3CDTF">2016-11-28T09:58:29Z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0x010100E6805F4852A8433086F6BC7FF7A7A3260083F80E8904501F42B9A2CA45BAAC6942</vt:lpwstr>
  </property>
  <property fmtid="{D5CDD505-2E9C-101B-9397-08002B2CF9AE}" pid="3" name="TaxKeyword">
    <vt:lpwstr/>
  </property>
</Properties>
</file>